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3" r:id="rId2"/>
    <p:sldId id="324" r:id="rId3"/>
    <p:sldId id="1072" r:id="rId4"/>
    <p:sldId id="1073" r:id="rId5"/>
    <p:sldId id="1074" r:id="rId6"/>
    <p:sldId id="1079" r:id="rId7"/>
    <p:sldId id="1078" r:id="rId8"/>
    <p:sldId id="1071" r:id="rId9"/>
    <p:sldId id="316" r:id="rId10"/>
    <p:sldId id="1068" r:id="rId11"/>
    <p:sldId id="1050" r:id="rId12"/>
    <p:sldId id="1067" r:id="rId13"/>
    <p:sldId id="281" r:id="rId14"/>
    <p:sldId id="286" r:id="rId15"/>
    <p:sldId id="287" r:id="rId16"/>
    <p:sldId id="277" r:id="rId17"/>
    <p:sldId id="1056" r:id="rId18"/>
    <p:sldId id="1051" r:id="rId19"/>
    <p:sldId id="1057" r:id="rId20"/>
    <p:sldId id="1075" r:id="rId21"/>
    <p:sldId id="1061" r:id="rId22"/>
    <p:sldId id="1076" r:id="rId23"/>
    <p:sldId id="1052" r:id="rId24"/>
    <p:sldId id="1058" r:id="rId25"/>
    <p:sldId id="1064" r:id="rId26"/>
    <p:sldId id="1065" r:id="rId27"/>
    <p:sldId id="1053" r:id="rId28"/>
    <p:sldId id="1054" r:id="rId29"/>
    <p:sldId id="1055" r:id="rId30"/>
    <p:sldId id="1080" r:id="rId31"/>
    <p:sldId id="1059" r:id="rId32"/>
    <p:sldId id="1060" r:id="rId33"/>
    <p:sldId id="1062" r:id="rId34"/>
    <p:sldId id="1063" r:id="rId35"/>
    <p:sldId id="311" r:id="rId36"/>
    <p:sldId id="314" r:id="rId37"/>
    <p:sldId id="317" r:id="rId38"/>
    <p:sldId id="318" r:id="rId39"/>
    <p:sldId id="315" r:id="rId40"/>
    <p:sldId id="257" r:id="rId41"/>
    <p:sldId id="288" r:id="rId42"/>
    <p:sldId id="289" r:id="rId43"/>
    <p:sldId id="267" r:id="rId44"/>
    <p:sldId id="290" r:id="rId45"/>
    <p:sldId id="291" r:id="rId46"/>
    <p:sldId id="292" r:id="rId47"/>
    <p:sldId id="293" r:id="rId48"/>
    <p:sldId id="320" r:id="rId49"/>
    <p:sldId id="295" r:id="rId50"/>
    <p:sldId id="269" r:id="rId51"/>
    <p:sldId id="282" r:id="rId52"/>
    <p:sldId id="1070" r:id="rId53"/>
    <p:sldId id="1069" r:id="rId54"/>
    <p:sldId id="302" r:id="rId55"/>
    <p:sldId id="273" r:id="rId56"/>
    <p:sldId id="271" r:id="rId57"/>
    <p:sldId id="272" r:id="rId58"/>
    <p:sldId id="296" r:id="rId59"/>
    <p:sldId id="297" r:id="rId60"/>
    <p:sldId id="298" r:id="rId61"/>
    <p:sldId id="270" r:id="rId62"/>
    <p:sldId id="274" r:id="rId63"/>
    <p:sldId id="275" r:id="rId64"/>
    <p:sldId id="1077" r:id="rId65"/>
    <p:sldId id="276" r:id="rId66"/>
    <p:sldId id="278" r:id="rId67"/>
    <p:sldId id="279" r:id="rId68"/>
    <p:sldId id="300" r:id="rId69"/>
    <p:sldId id="283" r:id="rId70"/>
    <p:sldId id="301" r:id="rId71"/>
    <p:sldId id="280" r:id="rId72"/>
    <p:sldId id="284" r:id="rId73"/>
    <p:sldId id="1081" r:id="rId74"/>
    <p:sldId id="261" r:id="rId75"/>
    <p:sldId id="262" r:id="rId76"/>
    <p:sldId id="264" r:id="rId77"/>
    <p:sldId id="258" r:id="rId78"/>
    <p:sldId id="259" r:id="rId79"/>
    <p:sldId id="260" r:id="rId80"/>
    <p:sldId id="263" r:id="rId81"/>
    <p:sldId id="1082" r:id="rId82"/>
    <p:sldId id="1083"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6" autoAdjust="0"/>
    <p:restoredTop sz="94660"/>
  </p:normalViewPr>
  <p:slideViewPr>
    <p:cSldViewPr snapToGrid="0">
      <p:cViewPr varScale="1">
        <p:scale>
          <a:sx n="81" d="100"/>
          <a:sy n="81" d="100"/>
        </p:scale>
        <p:origin x="93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02C812-3DEB-4320-8BB1-9A26B5CB9C8F}"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E06A8-D550-42CE-8A1C-4D8FEAE8546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257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2C812-3DEB-4320-8BB1-9A26B5CB9C8F}"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96594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2C812-3DEB-4320-8BB1-9A26B5CB9C8F}"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53019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2C812-3DEB-4320-8BB1-9A26B5CB9C8F}"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169480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02C812-3DEB-4320-8BB1-9A26B5CB9C8F}"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E06A8-D550-42CE-8A1C-4D8FEAE8546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54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02C812-3DEB-4320-8BB1-9A26B5CB9C8F}"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161452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02C812-3DEB-4320-8BB1-9A26B5CB9C8F}" type="datetimeFigureOut">
              <a:rPr lang="en-US" smtClean="0"/>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90605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02C812-3DEB-4320-8BB1-9A26B5CB9C8F}" type="datetimeFigureOut">
              <a:rPr lang="en-US" smtClean="0"/>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82619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902C812-3DEB-4320-8BB1-9A26B5CB9C8F}" type="datetimeFigureOut">
              <a:rPr lang="en-US" smtClean="0"/>
              <a:t>4/20/2020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416797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902C812-3DEB-4320-8BB1-9A26B5CB9C8F}" type="datetimeFigureOut">
              <a:rPr lang="en-US" smtClean="0"/>
              <a:t>4/20/2020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5E06A8-D550-42CE-8A1C-4D8FEAE8546A}" type="slidenum">
              <a:rPr lang="en-US" smtClean="0"/>
              <a:t>‹#›</a:t>
            </a:fld>
            <a:endParaRPr lang="en-US"/>
          </a:p>
        </p:txBody>
      </p:sp>
    </p:spTree>
    <p:extLst>
      <p:ext uri="{BB962C8B-B14F-4D97-AF65-F5344CB8AC3E}">
        <p14:creationId xmlns:p14="http://schemas.microsoft.com/office/powerpoint/2010/main" val="79725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02C812-3DEB-4320-8BB1-9A26B5CB9C8F}"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E06A8-D550-42CE-8A1C-4D8FEAE8546A}" type="slidenum">
              <a:rPr lang="en-US" smtClean="0"/>
              <a:t>‹#›</a:t>
            </a:fld>
            <a:endParaRPr lang="en-US"/>
          </a:p>
        </p:txBody>
      </p:sp>
    </p:spTree>
    <p:extLst>
      <p:ext uri="{BB962C8B-B14F-4D97-AF65-F5344CB8AC3E}">
        <p14:creationId xmlns:p14="http://schemas.microsoft.com/office/powerpoint/2010/main" val="192458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902C812-3DEB-4320-8BB1-9A26B5CB9C8F}" type="datetimeFigureOut">
              <a:rPr lang="en-US" smtClean="0"/>
              <a:t>4/20/2020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5E06A8-D550-42CE-8A1C-4D8FEAE8546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52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219A-6628-48FE-A644-FE8C6DF35A77}"/>
              </a:ext>
            </a:extLst>
          </p:cNvPr>
          <p:cNvSpPr>
            <a:spLocks noGrp="1"/>
          </p:cNvSpPr>
          <p:nvPr>
            <p:ph type="ctrTitle"/>
          </p:nvPr>
        </p:nvSpPr>
        <p:spPr/>
        <p:txBody>
          <a:bodyPr>
            <a:normAutofit fontScale="90000"/>
          </a:bodyPr>
          <a:lstStyle/>
          <a:p>
            <a:pPr algn="ctr"/>
            <a:r>
              <a:rPr lang="en-US" dirty="0"/>
              <a:t>Game Development Practice: </a:t>
            </a:r>
            <a:br>
              <a:rPr lang="en-US" dirty="0"/>
            </a:br>
            <a:r>
              <a:rPr lang="en-US" dirty="0"/>
              <a:t>World Pitch Brief and Worldbuilding</a:t>
            </a:r>
          </a:p>
        </p:txBody>
      </p:sp>
      <p:sp>
        <p:nvSpPr>
          <p:cNvPr id="3" name="Subtitle 2">
            <a:extLst>
              <a:ext uri="{FF2B5EF4-FFF2-40B4-BE49-F238E27FC236}">
                <a16:creationId xmlns:a16="http://schemas.microsoft.com/office/drawing/2014/main" id="{4F12625D-D0BA-4DFA-B56B-4FA5DE7FFE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3759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053A-7243-48F9-87F3-E404E7E7F1C2}"/>
              </a:ext>
            </a:extLst>
          </p:cNvPr>
          <p:cNvSpPr>
            <a:spLocks noGrp="1"/>
          </p:cNvSpPr>
          <p:nvPr>
            <p:ph type="title"/>
          </p:nvPr>
        </p:nvSpPr>
        <p:spPr/>
        <p:txBody>
          <a:bodyPr/>
          <a:lstStyle/>
          <a:p>
            <a:r>
              <a:rPr lang="en-US" dirty="0"/>
              <a:t>Worlds are </a:t>
            </a:r>
            <a:r>
              <a:rPr lang="en-US" b="1" dirty="0"/>
              <a:t>organized by structures </a:t>
            </a:r>
            <a:r>
              <a:rPr lang="en-US" dirty="0"/>
              <a:t>(the piece or parts of your pitch)</a:t>
            </a:r>
          </a:p>
        </p:txBody>
      </p:sp>
      <p:pic>
        <p:nvPicPr>
          <p:cNvPr id="7170" name="Picture 2" descr="Where to buy jigsaw puzzles: the stores that still have stock | T3">
            <a:extLst>
              <a:ext uri="{FF2B5EF4-FFF2-40B4-BE49-F238E27FC236}">
                <a16:creationId xmlns:a16="http://schemas.microsoft.com/office/drawing/2014/main" id="{D125FBD8-37F9-442E-88E8-4776B80605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407" y="1846263"/>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763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We understand </a:t>
            </a:r>
            <a:r>
              <a:rPr lang="en-US" b="1" dirty="0"/>
              <a:t>secondary worlds </a:t>
            </a:r>
            <a:r>
              <a:rPr lang="en-US" dirty="0"/>
              <a:t>through parallels to our primary world</a:t>
            </a:r>
          </a:p>
          <a:p>
            <a:r>
              <a:rPr lang="en-US" dirty="0"/>
              <a:t>We use the </a:t>
            </a:r>
            <a:r>
              <a:rPr lang="en-US" b="1" dirty="0"/>
              <a:t>primary world defaults </a:t>
            </a:r>
            <a:r>
              <a:rPr lang="en-US" dirty="0"/>
              <a:t>when not given other information</a:t>
            </a:r>
          </a:p>
          <a:p>
            <a:r>
              <a:rPr lang="en-US" dirty="0"/>
              <a:t>We understand the world through structures that “place individual facts and details into the larger contexts needed for them to be fully understood” (154)</a:t>
            </a:r>
          </a:p>
        </p:txBody>
      </p:sp>
    </p:spTree>
    <p:extLst>
      <p:ext uri="{BB962C8B-B14F-4D97-AF65-F5344CB8AC3E}">
        <p14:creationId xmlns:p14="http://schemas.microsoft.com/office/powerpoint/2010/main" val="208990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84F7-7CF5-428D-AE09-C113EAD06194}"/>
              </a:ext>
            </a:extLst>
          </p:cNvPr>
          <p:cNvSpPr>
            <a:spLocks noGrp="1"/>
          </p:cNvSpPr>
          <p:nvPr>
            <p:ph type="title"/>
          </p:nvPr>
        </p:nvSpPr>
        <p:spPr/>
        <p:txBody>
          <a:bodyPr/>
          <a:lstStyle/>
          <a:p>
            <a:r>
              <a:rPr lang="en-US" dirty="0"/>
              <a:t>Superstructures</a:t>
            </a:r>
          </a:p>
        </p:txBody>
      </p:sp>
      <p:sp>
        <p:nvSpPr>
          <p:cNvPr id="3" name="Content Placeholder 2">
            <a:extLst>
              <a:ext uri="{FF2B5EF4-FFF2-40B4-BE49-F238E27FC236}">
                <a16:creationId xmlns:a16="http://schemas.microsoft.com/office/drawing/2014/main" id="{9AAD2F3A-D927-41D3-AEE3-62750C2E2200}"/>
              </a:ext>
            </a:extLst>
          </p:cNvPr>
          <p:cNvSpPr>
            <a:spLocks noGrp="1"/>
          </p:cNvSpPr>
          <p:nvPr>
            <p:ph idx="1"/>
          </p:nvPr>
        </p:nvSpPr>
        <p:spPr/>
        <p:txBody>
          <a:bodyPr/>
          <a:lstStyle/>
          <a:p>
            <a:r>
              <a:rPr lang="en-US" dirty="0"/>
              <a:t>Time </a:t>
            </a:r>
          </a:p>
          <a:p>
            <a:r>
              <a:rPr lang="en-US" dirty="0"/>
              <a:t>Space</a:t>
            </a:r>
          </a:p>
          <a:p>
            <a:r>
              <a:rPr lang="en-US" dirty="0"/>
              <a:t>Genealogy (can be extended into ontology, i.e. the underlying structure of what is in the world)</a:t>
            </a:r>
          </a:p>
        </p:txBody>
      </p:sp>
    </p:spTree>
    <p:extLst>
      <p:ext uri="{BB962C8B-B14F-4D97-AF65-F5344CB8AC3E}">
        <p14:creationId xmlns:p14="http://schemas.microsoft.com/office/powerpoint/2010/main" val="2228845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Infrastructures (or substructures)</a:t>
            </a:r>
          </a:p>
        </p:txBody>
      </p:sp>
      <p:sp>
        <p:nvSpPr>
          <p:cNvPr id="3" name="Content Placeholder 2"/>
          <p:cNvSpPr>
            <a:spLocks noGrp="1"/>
          </p:cNvSpPr>
          <p:nvPr>
            <p:ph idx="1"/>
          </p:nvPr>
        </p:nvSpPr>
        <p:spPr/>
        <p:txBody>
          <a:bodyPr/>
          <a:lstStyle/>
          <a:p>
            <a:r>
              <a:rPr lang="en-US" dirty="0"/>
              <a:t>Nature</a:t>
            </a:r>
          </a:p>
          <a:p>
            <a:r>
              <a:rPr lang="en-US" dirty="0"/>
              <a:t>Culture</a:t>
            </a:r>
          </a:p>
          <a:p>
            <a:r>
              <a:rPr lang="en-US" dirty="0"/>
              <a:t>Language </a:t>
            </a:r>
          </a:p>
          <a:p>
            <a:r>
              <a:rPr lang="en-US" dirty="0"/>
              <a:t>Mythology</a:t>
            </a:r>
          </a:p>
          <a:p>
            <a:r>
              <a:rPr lang="en-US" dirty="0"/>
              <a:t>Philosophy</a:t>
            </a:r>
          </a:p>
        </p:txBody>
      </p:sp>
    </p:spTree>
    <p:extLst>
      <p:ext uri="{BB962C8B-B14F-4D97-AF65-F5344CB8AC3E}">
        <p14:creationId xmlns:p14="http://schemas.microsoft.com/office/powerpoint/2010/main" val="145161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ultima ratio reg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6484" y="519465"/>
            <a:ext cx="7967762" cy="531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058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ultima ratio reg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44" y="198781"/>
            <a:ext cx="6040193" cy="604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43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of the different infrastructures must also fit together consistently if world </a:t>
            </a:r>
            <a:r>
              <a:rPr lang="en-US" dirty="0" err="1"/>
              <a:t>gestalten</a:t>
            </a:r>
            <a:r>
              <a:rPr lang="en-US" dirty="0"/>
              <a:t> are to occur” (194).  </a:t>
            </a:r>
          </a:p>
          <a:p>
            <a:r>
              <a:rPr lang="en-US" dirty="0"/>
              <a:t>In software terms, </a:t>
            </a:r>
            <a:r>
              <a:rPr lang="en-US"/>
              <a:t>system integration</a:t>
            </a:r>
            <a:endParaRPr lang="en-US" dirty="0"/>
          </a:p>
        </p:txBody>
      </p:sp>
    </p:spTree>
    <p:extLst>
      <p:ext uri="{BB962C8B-B14F-4D97-AF65-F5344CB8AC3E}">
        <p14:creationId xmlns:p14="http://schemas.microsoft.com/office/powerpoint/2010/main" val="393583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“Each of these has its organizational tools”</a:t>
            </a:r>
          </a:p>
        </p:txBody>
      </p:sp>
    </p:spTree>
    <p:extLst>
      <p:ext uri="{BB962C8B-B14F-4D97-AF65-F5344CB8AC3E}">
        <p14:creationId xmlns:p14="http://schemas.microsoft.com/office/powerpoint/2010/main" val="299447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“Space in which things can exist and events can occur”</a:t>
            </a:r>
          </a:p>
        </p:txBody>
      </p:sp>
    </p:spTree>
    <p:extLst>
      <p:ext uri="{BB962C8B-B14F-4D97-AF65-F5344CB8AC3E}">
        <p14:creationId xmlns:p14="http://schemas.microsoft.com/office/powerpoint/2010/main" val="140836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“Maps structure and connect a world’s locations together”</a:t>
            </a:r>
          </a:p>
        </p:txBody>
      </p:sp>
    </p:spTree>
    <p:extLst>
      <p:ext uri="{BB962C8B-B14F-4D97-AF65-F5344CB8AC3E}">
        <p14:creationId xmlns:p14="http://schemas.microsoft.com/office/powerpoint/2010/main" val="317582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FD2A-FEC0-4ED2-A626-15D16E9B56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3FA132-60FC-4BD1-95A9-ABE38B4CE873}"/>
              </a:ext>
            </a:extLst>
          </p:cNvPr>
          <p:cNvSpPr>
            <a:spLocks noGrp="1"/>
          </p:cNvSpPr>
          <p:nvPr>
            <p:ph idx="1"/>
          </p:nvPr>
        </p:nvSpPr>
        <p:spPr/>
        <p:txBody>
          <a:bodyPr>
            <a:normAutofit fontScale="70000" lnSpcReduction="20000"/>
          </a:bodyPr>
          <a:lstStyle/>
          <a:p>
            <a:r>
              <a:rPr lang="en-US" dirty="0"/>
              <a:t>I. Brief (Brian McDonald)</a:t>
            </a:r>
          </a:p>
          <a:p>
            <a:r>
              <a:rPr lang="en-US" dirty="0"/>
              <a:t>II. What is a world?</a:t>
            </a:r>
          </a:p>
          <a:p>
            <a:r>
              <a:rPr lang="en-US" dirty="0"/>
              <a:t>III. World superstructures</a:t>
            </a:r>
          </a:p>
          <a:p>
            <a:r>
              <a:rPr lang="en-US" dirty="0"/>
              <a:t>A) Time</a:t>
            </a:r>
          </a:p>
          <a:p>
            <a:r>
              <a:rPr lang="en-US" dirty="0"/>
              <a:t>B) Space</a:t>
            </a:r>
          </a:p>
          <a:p>
            <a:r>
              <a:rPr lang="en-US" dirty="0"/>
              <a:t>C) Genealogy</a:t>
            </a:r>
          </a:p>
          <a:p>
            <a:r>
              <a:rPr lang="en-US" dirty="0"/>
              <a:t>IV. World Substructures</a:t>
            </a:r>
          </a:p>
          <a:p>
            <a:r>
              <a:rPr lang="en-US" dirty="0"/>
              <a:t>A) Nature</a:t>
            </a:r>
          </a:p>
          <a:p>
            <a:r>
              <a:rPr lang="en-US" dirty="0"/>
              <a:t>B) Culture</a:t>
            </a:r>
          </a:p>
          <a:p>
            <a:r>
              <a:rPr lang="en-US" dirty="0"/>
              <a:t>C) Language</a:t>
            </a:r>
          </a:p>
          <a:p>
            <a:r>
              <a:rPr lang="en-US" dirty="0"/>
              <a:t>D) Mythology</a:t>
            </a:r>
          </a:p>
          <a:p>
            <a:r>
              <a:rPr lang="en-US" dirty="0"/>
              <a:t>E) Philosophy</a:t>
            </a:r>
          </a:p>
        </p:txBody>
      </p:sp>
    </p:spTree>
    <p:extLst>
      <p:ext uri="{BB962C8B-B14F-4D97-AF65-F5344CB8AC3E}">
        <p14:creationId xmlns:p14="http://schemas.microsoft.com/office/powerpoint/2010/main" val="242355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Image result for tamri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1079" y="1846263"/>
            <a:ext cx="557016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157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Maps</a:t>
            </a:r>
          </a:p>
        </p:txBody>
      </p:sp>
      <p:sp>
        <p:nvSpPr>
          <p:cNvPr id="3" name="Content Placeholder 2"/>
          <p:cNvSpPr>
            <a:spLocks noGrp="1"/>
          </p:cNvSpPr>
          <p:nvPr>
            <p:ph idx="1"/>
          </p:nvPr>
        </p:nvSpPr>
        <p:spPr/>
        <p:txBody>
          <a:bodyPr/>
          <a:lstStyle/>
          <a:p>
            <a:r>
              <a:rPr lang="en-US" dirty="0"/>
              <a:t>“The design and terrain of a location often corresponds to the events that take place there and to the worldviews of its inhabitants” (158)</a:t>
            </a:r>
          </a:p>
        </p:txBody>
      </p:sp>
    </p:spTree>
    <p:extLst>
      <p:ext uri="{BB962C8B-B14F-4D97-AF65-F5344CB8AC3E}">
        <p14:creationId xmlns:p14="http://schemas.microsoft.com/office/powerpoint/2010/main" val="3562834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karen wynn fonst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1052513"/>
            <a:ext cx="36385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14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“Duration or span of time in which events can occur”</a:t>
            </a:r>
          </a:p>
        </p:txBody>
      </p:sp>
    </p:spTree>
    <p:extLst>
      <p:ext uri="{BB962C8B-B14F-4D97-AF65-F5344CB8AC3E}">
        <p14:creationId xmlns:p14="http://schemas.microsoft.com/office/powerpoint/2010/main" val="851679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“Timelines organize events into chronological sequences and histories which show how they are temporarily related”</a:t>
            </a:r>
          </a:p>
        </p:txBody>
      </p:sp>
    </p:spTree>
    <p:extLst>
      <p:ext uri="{BB962C8B-B14F-4D97-AF65-F5344CB8AC3E}">
        <p14:creationId xmlns:p14="http://schemas.microsoft.com/office/powerpoint/2010/main" val="57938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Timelines </a:t>
            </a:r>
          </a:p>
        </p:txBody>
      </p:sp>
      <p:pic>
        <p:nvPicPr>
          <p:cNvPr id="8194" name="Picture 2" descr="Image result for stapledon starmaker timel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3363" y="1971675"/>
            <a:ext cx="67056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675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abyss</a:t>
            </a:r>
          </a:p>
        </p:txBody>
      </p:sp>
      <p:pic>
        <p:nvPicPr>
          <p:cNvPr id="7170" name="Picture 2" descr="https://anticap.files.wordpress.com/2012/11/pota-statue-of-liberty-2.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1415" y="1846263"/>
            <a:ext cx="954949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468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4" name="Picture 6" descr="http://i.imgur.com/jOYzzO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4217" y="2386962"/>
            <a:ext cx="9643892" cy="294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51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character or characters who can be said to be inhabiting the world”</a:t>
            </a:r>
          </a:p>
        </p:txBody>
      </p:sp>
    </p:spTree>
    <p:extLst>
      <p:ext uri="{BB962C8B-B14F-4D97-AF65-F5344CB8AC3E}">
        <p14:creationId xmlns:p14="http://schemas.microsoft.com/office/powerpoint/2010/main" val="138817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Image result for elder scrolls empero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9707" y="1846263"/>
            <a:ext cx="321291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3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82D7-C4C2-42EC-A002-660E67E09459}"/>
              </a:ext>
            </a:extLst>
          </p:cNvPr>
          <p:cNvSpPr>
            <a:spLocks noGrp="1"/>
          </p:cNvSpPr>
          <p:nvPr>
            <p:ph type="title"/>
          </p:nvPr>
        </p:nvSpPr>
        <p:spPr/>
        <p:txBody>
          <a:bodyPr/>
          <a:lstStyle/>
          <a:p>
            <a:r>
              <a:rPr lang="en-US" dirty="0"/>
              <a:t>Pitching a world</a:t>
            </a:r>
          </a:p>
        </p:txBody>
      </p:sp>
      <p:sp>
        <p:nvSpPr>
          <p:cNvPr id="3" name="Content Placeholder 2">
            <a:extLst>
              <a:ext uri="{FF2B5EF4-FFF2-40B4-BE49-F238E27FC236}">
                <a16:creationId xmlns:a16="http://schemas.microsoft.com/office/drawing/2014/main" id="{A4F34031-F260-409B-8714-EFC3119BE286}"/>
              </a:ext>
            </a:extLst>
          </p:cNvPr>
          <p:cNvSpPr>
            <a:spLocks noGrp="1"/>
          </p:cNvSpPr>
          <p:nvPr>
            <p:ph idx="1"/>
          </p:nvPr>
        </p:nvSpPr>
        <p:spPr/>
        <p:txBody>
          <a:bodyPr/>
          <a:lstStyle/>
          <a:p>
            <a:r>
              <a:rPr lang="en-US" dirty="0"/>
              <a:t>The world will be the setting for a game that you will develop next year, but also potentially for many interconnected stories.  </a:t>
            </a:r>
            <a:r>
              <a:rPr lang="en-US" b="1" dirty="0"/>
              <a:t>In particular, describe the world’s tone, its thematic resonances, and how it enables the  mechanics of a game set within this world </a:t>
            </a:r>
            <a:r>
              <a:rPr lang="en-US" dirty="0"/>
              <a:t>(e.g. </a:t>
            </a:r>
            <a:r>
              <a:rPr lang="en-US" dirty="0" err="1"/>
              <a:t>Runeterra’s</a:t>
            </a:r>
            <a:r>
              <a:rPr lang="en-US" dirty="0"/>
              <a:t> Fields of Justice exist to prevent world war through arena battle between champions; Azeroth exists to create a perpetual state of strife that permits tactical warfare, grinding, and player versus player battles; </a:t>
            </a:r>
            <a:r>
              <a:rPr lang="en-US" dirty="0" err="1"/>
              <a:t>Nosgoth</a:t>
            </a:r>
            <a:r>
              <a:rPr lang="en-US" dirty="0"/>
              <a:t> is a physically and spiritually broken world that requires platforming navigation by rebellious antiheroic protagonists).  </a:t>
            </a:r>
          </a:p>
          <a:p>
            <a:endParaRPr lang="en-US" dirty="0"/>
          </a:p>
        </p:txBody>
      </p:sp>
    </p:spTree>
    <p:extLst>
      <p:ext uri="{BB962C8B-B14F-4D97-AF65-F5344CB8AC3E}">
        <p14:creationId xmlns:p14="http://schemas.microsoft.com/office/powerpoint/2010/main" val="60705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The Septim Linage and Claims to Thrones - Project Tamriel">
            <a:extLst>
              <a:ext uri="{FF2B5EF4-FFF2-40B4-BE49-F238E27FC236}">
                <a16:creationId xmlns:a16="http://schemas.microsoft.com/office/drawing/2014/main" id="{4A1C5663-96C7-4ED8-819C-7376DE3D4A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9883" y="277028"/>
            <a:ext cx="6092234" cy="58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521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“Genealogies show how characters are related to each other (the term can be applied more broadly than merely biological kinship)”</a:t>
            </a:r>
          </a:p>
        </p:txBody>
      </p:sp>
    </p:spTree>
    <p:extLst>
      <p:ext uri="{BB962C8B-B14F-4D97-AF65-F5344CB8AC3E}">
        <p14:creationId xmlns:p14="http://schemas.microsoft.com/office/powerpoint/2010/main" val="330952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Nature (flora, fauna, physics)</a:t>
            </a:r>
          </a:p>
          <a:p>
            <a:r>
              <a:rPr lang="en-US" dirty="0"/>
              <a:t>Culture (built on top of nature by inhabitants)</a:t>
            </a:r>
          </a:p>
          <a:p>
            <a:r>
              <a:rPr lang="en-US" dirty="0"/>
              <a:t>Language (arises from culture and expresses culture’s worldview)</a:t>
            </a:r>
          </a:p>
          <a:p>
            <a:r>
              <a:rPr lang="en-US" dirty="0"/>
              <a:t>Mythology (combines previous layers and how culture understands)</a:t>
            </a:r>
          </a:p>
          <a:p>
            <a:r>
              <a:rPr lang="en-US" dirty="0"/>
              <a:t>Philosophy (set of worldviews arising from the world itself)</a:t>
            </a:r>
          </a:p>
        </p:txBody>
      </p:sp>
    </p:spTree>
    <p:extLst>
      <p:ext uri="{BB962C8B-B14F-4D97-AF65-F5344CB8AC3E}">
        <p14:creationId xmlns:p14="http://schemas.microsoft.com/office/powerpoint/2010/main" val="1283122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Image result for tamri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1079" y="1846263"/>
            <a:ext cx="557016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66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karen wynn fonst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1052513"/>
            <a:ext cx="36385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00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0839EF04-4CD5-4CFE-B43F-4FED09DD6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56" y="0"/>
            <a:ext cx="6220288" cy="58056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846DBE-C76C-4559-A819-0846DD4859E0}"/>
              </a:ext>
            </a:extLst>
          </p:cNvPr>
          <p:cNvSpPr txBox="1"/>
          <p:nvPr/>
        </p:nvSpPr>
        <p:spPr>
          <a:xfrm>
            <a:off x="5122416" y="5255581"/>
            <a:ext cx="1547540" cy="369332"/>
          </a:xfrm>
          <a:prstGeom prst="rect">
            <a:avLst/>
          </a:prstGeom>
          <a:noFill/>
        </p:spPr>
        <p:txBody>
          <a:bodyPr wrap="none" rtlCol="0">
            <a:spAutoFit/>
          </a:bodyPr>
          <a:lstStyle/>
          <a:p>
            <a:r>
              <a:rPr lang="en-US" dirty="0"/>
              <a:t>Theme &amp; Tone</a:t>
            </a:r>
          </a:p>
        </p:txBody>
      </p:sp>
      <p:sp>
        <p:nvSpPr>
          <p:cNvPr id="5" name="TextBox 4">
            <a:extLst>
              <a:ext uri="{FF2B5EF4-FFF2-40B4-BE49-F238E27FC236}">
                <a16:creationId xmlns:a16="http://schemas.microsoft.com/office/drawing/2014/main" id="{C4302EF5-8AD9-4201-938D-DBC9A5C4CABC}"/>
              </a:ext>
            </a:extLst>
          </p:cNvPr>
          <p:cNvSpPr txBox="1"/>
          <p:nvPr/>
        </p:nvSpPr>
        <p:spPr>
          <a:xfrm>
            <a:off x="5479405" y="4225772"/>
            <a:ext cx="833562" cy="369332"/>
          </a:xfrm>
          <a:prstGeom prst="rect">
            <a:avLst/>
          </a:prstGeom>
          <a:noFill/>
        </p:spPr>
        <p:txBody>
          <a:bodyPr wrap="none" rtlCol="0">
            <a:spAutoFit/>
          </a:bodyPr>
          <a:lstStyle/>
          <a:p>
            <a:r>
              <a:rPr lang="en-US" dirty="0"/>
              <a:t>Nature</a:t>
            </a:r>
          </a:p>
        </p:txBody>
      </p:sp>
      <p:sp>
        <p:nvSpPr>
          <p:cNvPr id="6" name="TextBox 5">
            <a:extLst>
              <a:ext uri="{FF2B5EF4-FFF2-40B4-BE49-F238E27FC236}">
                <a16:creationId xmlns:a16="http://schemas.microsoft.com/office/drawing/2014/main" id="{5A03B9A3-DB28-49C2-852B-C814013DF306}"/>
              </a:ext>
            </a:extLst>
          </p:cNvPr>
          <p:cNvSpPr txBox="1"/>
          <p:nvPr/>
        </p:nvSpPr>
        <p:spPr>
          <a:xfrm>
            <a:off x="5637320" y="3045041"/>
            <a:ext cx="874150" cy="369332"/>
          </a:xfrm>
          <a:prstGeom prst="rect">
            <a:avLst/>
          </a:prstGeom>
          <a:noFill/>
        </p:spPr>
        <p:txBody>
          <a:bodyPr wrap="none" rtlCol="0">
            <a:spAutoFit/>
          </a:bodyPr>
          <a:lstStyle/>
          <a:p>
            <a:r>
              <a:rPr lang="en-US" dirty="0"/>
              <a:t>Culture</a:t>
            </a:r>
          </a:p>
        </p:txBody>
      </p:sp>
      <p:sp>
        <p:nvSpPr>
          <p:cNvPr id="8" name="TextBox 7">
            <a:extLst>
              <a:ext uri="{FF2B5EF4-FFF2-40B4-BE49-F238E27FC236}">
                <a16:creationId xmlns:a16="http://schemas.microsoft.com/office/drawing/2014/main" id="{7F67D6F8-DB6F-4125-92C1-8B067CF46986}"/>
              </a:ext>
            </a:extLst>
          </p:cNvPr>
          <p:cNvSpPr txBox="1"/>
          <p:nvPr/>
        </p:nvSpPr>
        <p:spPr>
          <a:xfrm>
            <a:off x="5485568" y="2675709"/>
            <a:ext cx="1136530" cy="369332"/>
          </a:xfrm>
          <a:prstGeom prst="rect">
            <a:avLst/>
          </a:prstGeom>
          <a:noFill/>
        </p:spPr>
        <p:txBody>
          <a:bodyPr wrap="none" rtlCol="0">
            <a:spAutoFit/>
          </a:bodyPr>
          <a:lstStyle/>
          <a:p>
            <a:r>
              <a:rPr lang="en-US" dirty="0"/>
              <a:t>Language,</a:t>
            </a:r>
          </a:p>
        </p:txBody>
      </p:sp>
      <p:sp>
        <p:nvSpPr>
          <p:cNvPr id="9" name="TextBox 8">
            <a:extLst>
              <a:ext uri="{FF2B5EF4-FFF2-40B4-BE49-F238E27FC236}">
                <a16:creationId xmlns:a16="http://schemas.microsoft.com/office/drawing/2014/main" id="{C0CBC3EF-B1A2-4D0C-801D-BFDD1BFD64C4}"/>
              </a:ext>
            </a:extLst>
          </p:cNvPr>
          <p:cNvSpPr txBox="1"/>
          <p:nvPr/>
        </p:nvSpPr>
        <p:spPr>
          <a:xfrm>
            <a:off x="5498144" y="1882065"/>
            <a:ext cx="1195712" cy="369332"/>
          </a:xfrm>
          <a:prstGeom prst="rect">
            <a:avLst/>
          </a:prstGeom>
          <a:noFill/>
        </p:spPr>
        <p:txBody>
          <a:bodyPr wrap="none" rtlCol="0">
            <a:spAutoFit/>
          </a:bodyPr>
          <a:lstStyle/>
          <a:p>
            <a:r>
              <a:rPr lang="en-US" dirty="0"/>
              <a:t>Mythology</a:t>
            </a:r>
          </a:p>
        </p:txBody>
      </p:sp>
      <p:sp>
        <p:nvSpPr>
          <p:cNvPr id="10" name="TextBox 9">
            <a:extLst>
              <a:ext uri="{FF2B5EF4-FFF2-40B4-BE49-F238E27FC236}">
                <a16:creationId xmlns:a16="http://schemas.microsoft.com/office/drawing/2014/main" id="{0A71C1D8-39A6-417C-9B09-C7A0D1D07823}"/>
              </a:ext>
            </a:extLst>
          </p:cNvPr>
          <p:cNvSpPr txBox="1"/>
          <p:nvPr/>
        </p:nvSpPr>
        <p:spPr>
          <a:xfrm>
            <a:off x="5498144" y="839136"/>
            <a:ext cx="1207895" cy="369332"/>
          </a:xfrm>
          <a:prstGeom prst="rect">
            <a:avLst/>
          </a:prstGeom>
          <a:noFill/>
        </p:spPr>
        <p:txBody>
          <a:bodyPr wrap="square" rtlCol="0">
            <a:spAutoFit/>
          </a:bodyPr>
          <a:lstStyle/>
          <a:p>
            <a:r>
              <a:rPr lang="en-US" dirty="0"/>
              <a:t>Philosophy</a:t>
            </a:r>
          </a:p>
        </p:txBody>
      </p:sp>
    </p:spTree>
    <p:extLst>
      <p:ext uri="{BB962C8B-B14F-4D97-AF65-F5344CB8AC3E}">
        <p14:creationId xmlns:p14="http://schemas.microsoft.com/office/powerpoint/2010/main" val="96000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9D59-DE3B-4F90-BB11-F1F0BCC5FC66}"/>
              </a:ext>
            </a:extLst>
          </p:cNvPr>
          <p:cNvSpPr>
            <a:spLocks noGrp="1"/>
          </p:cNvSpPr>
          <p:nvPr>
            <p:ph type="title"/>
          </p:nvPr>
        </p:nvSpPr>
        <p:spPr/>
        <p:txBody>
          <a:bodyPr/>
          <a:lstStyle/>
          <a:p>
            <a:r>
              <a:rPr lang="en-US" dirty="0"/>
              <a:t>Tone</a:t>
            </a:r>
          </a:p>
        </p:txBody>
      </p:sp>
      <p:sp>
        <p:nvSpPr>
          <p:cNvPr id="3" name="Content Placeholder 2">
            <a:extLst>
              <a:ext uri="{FF2B5EF4-FFF2-40B4-BE49-F238E27FC236}">
                <a16:creationId xmlns:a16="http://schemas.microsoft.com/office/drawing/2014/main" id="{1AED3048-2587-4DF9-BE96-4F982868D0D2}"/>
              </a:ext>
            </a:extLst>
          </p:cNvPr>
          <p:cNvSpPr>
            <a:spLocks noGrp="1"/>
          </p:cNvSpPr>
          <p:nvPr>
            <p:ph idx="1"/>
          </p:nvPr>
        </p:nvSpPr>
        <p:spPr/>
        <p:txBody>
          <a:bodyPr/>
          <a:lstStyle/>
          <a:p>
            <a:r>
              <a:rPr lang="en-US" dirty="0"/>
              <a:t>How the world feels </a:t>
            </a:r>
          </a:p>
          <a:p>
            <a:pPr lvl="1"/>
            <a:r>
              <a:rPr lang="en-US" dirty="0"/>
              <a:t>Grimdark</a:t>
            </a:r>
          </a:p>
          <a:p>
            <a:pPr lvl="1"/>
            <a:r>
              <a:rPr lang="en-US" dirty="0" err="1"/>
              <a:t>Hopepunk</a:t>
            </a:r>
            <a:endParaRPr lang="en-US" dirty="0"/>
          </a:p>
          <a:p>
            <a:pPr lvl="1"/>
            <a:r>
              <a:rPr lang="en-US" dirty="0"/>
              <a:t>Light and whimsical</a:t>
            </a:r>
          </a:p>
          <a:p>
            <a:pPr lvl="1"/>
            <a:r>
              <a:rPr lang="en-US" dirty="0"/>
              <a:t>Bleak and depressing </a:t>
            </a:r>
          </a:p>
          <a:p>
            <a:endParaRPr lang="en-US" dirty="0"/>
          </a:p>
        </p:txBody>
      </p:sp>
    </p:spTree>
    <p:extLst>
      <p:ext uri="{BB962C8B-B14F-4D97-AF65-F5344CB8AC3E}">
        <p14:creationId xmlns:p14="http://schemas.microsoft.com/office/powerpoint/2010/main" val="1619882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0E61-1EFB-4714-9AF3-3C293FAD1C30}"/>
              </a:ext>
            </a:extLst>
          </p:cNvPr>
          <p:cNvSpPr>
            <a:spLocks noGrp="1"/>
          </p:cNvSpPr>
          <p:nvPr>
            <p:ph type="title"/>
          </p:nvPr>
        </p:nvSpPr>
        <p:spPr/>
        <p:txBody>
          <a:bodyPr/>
          <a:lstStyle/>
          <a:p>
            <a:r>
              <a:rPr lang="en-US" dirty="0"/>
              <a:t>Grimdark tone</a:t>
            </a:r>
          </a:p>
        </p:txBody>
      </p:sp>
      <p:pic>
        <p:nvPicPr>
          <p:cNvPr id="3074" name="Picture 2" descr="Grimdark Checklist: 6 Gritty Points With Something Extra">
            <a:extLst>
              <a:ext uri="{FF2B5EF4-FFF2-40B4-BE49-F238E27FC236}">
                <a16:creationId xmlns:a16="http://schemas.microsoft.com/office/drawing/2014/main" id="{C2A6D705-B333-4822-BFB4-EBA84B55D1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407" y="1846263"/>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81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5A70-A3E5-4949-8DB7-CCF3DD4B3089}"/>
              </a:ext>
            </a:extLst>
          </p:cNvPr>
          <p:cNvSpPr>
            <a:spLocks noGrp="1"/>
          </p:cNvSpPr>
          <p:nvPr>
            <p:ph type="title"/>
          </p:nvPr>
        </p:nvSpPr>
        <p:spPr/>
        <p:txBody>
          <a:bodyPr/>
          <a:lstStyle/>
          <a:p>
            <a:r>
              <a:rPr lang="en-US" dirty="0" err="1"/>
              <a:t>Hopepunk</a:t>
            </a:r>
            <a:endParaRPr lang="en-US" dirty="0"/>
          </a:p>
        </p:txBody>
      </p:sp>
      <p:pic>
        <p:nvPicPr>
          <p:cNvPr id="4098" name="Picture 2">
            <a:extLst>
              <a:ext uri="{FF2B5EF4-FFF2-40B4-BE49-F238E27FC236}">
                <a16:creationId xmlns:a16="http://schemas.microsoft.com/office/drawing/2014/main" id="{793FBB31-A639-4AF0-8B7E-9EBBD478BC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407" y="1846263"/>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82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CF65-CF3A-4B35-8C39-D04CB7381BF3}"/>
              </a:ext>
            </a:extLst>
          </p:cNvPr>
          <p:cNvSpPr>
            <a:spLocks noGrp="1"/>
          </p:cNvSpPr>
          <p:nvPr>
            <p:ph type="title"/>
          </p:nvPr>
        </p:nvSpPr>
        <p:spPr/>
        <p:txBody>
          <a:bodyPr/>
          <a:lstStyle/>
          <a:p>
            <a:r>
              <a:rPr lang="en-US" dirty="0"/>
              <a:t>Theme</a:t>
            </a:r>
          </a:p>
        </p:txBody>
      </p:sp>
      <p:sp>
        <p:nvSpPr>
          <p:cNvPr id="3" name="Content Placeholder 2">
            <a:extLst>
              <a:ext uri="{FF2B5EF4-FFF2-40B4-BE49-F238E27FC236}">
                <a16:creationId xmlns:a16="http://schemas.microsoft.com/office/drawing/2014/main" id="{5890D6BA-899E-4EBD-ACCC-2FBB04BE7786}"/>
              </a:ext>
            </a:extLst>
          </p:cNvPr>
          <p:cNvSpPr>
            <a:spLocks noGrp="1"/>
          </p:cNvSpPr>
          <p:nvPr>
            <p:ph idx="1"/>
          </p:nvPr>
        </p:nvSpPr>
        <p:spPr/>
        <p:txBody>
          <a:bodyPr/>
          <a:lstStyle/>
          <a:p>
            <a:r>
              <a:rPr lang="en-US" dirty="0"/>
              <a:t>What the world is about (ideas, concepts)</a:t>
            </a:r>
          </a:p>
          <a:p>
            <a:pPr lvl="1"/>
            <a:r>
              <a:rPr lang="en-US" dirty="0"/>
              <a:t>A search for freedom</a:t>
            </a:r>
          </a:p>
          <a:p>
            <a:pPr lvl="1"/>
            <a:r>
              <a:rPr lang="en-US" dirty="0"/>
              <a:t>Self-knowledge</a:t>
            </a:r>
          </a:p>
          <a:p>
            <a:pPr lvl="1"/>
            <a:r>
              <a:rPr lang="en-US" dirty="0"/>
              <a:t>Anarchy</a:t>
            </a:r>
          </a:p>
          <a:p>
            <a:pPr lvl="1"/>
            <a:r>
              <a:rPr lang="en-US" dirty="0"/>
              <a:t>Solipsism</a:t>
            </a:r>
          </a:p>
          <a:p>
            <a:pPr lvl="1"/>
            <a:r>
              <a:rPr lang="en-US" dirty="0"/>
              <a:t>Scarcity of resource</a:t>
            </a:r>
          </a:p>
        </p:txBody>
      </p:sp>
    </p:spTree>
    <p:extLst>
      <p:ext uri="{BB962C8B-B14F-4D97-AF65-F5344CB8AC3E}">
        <p14:creationId xmlns:p14="http://schemas.microsoft.com/office/powerpoint/2010/main" val="294953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D9FD-4E44-4B6B-A945-0092923E1AEA}"/>
              </a:ext>
            </a:extLst>
          </p:cNvPr>
          <p:cNvSpPr>
            <a:spLocks noGrp="1"/>
          </p:cNvSpPr>
          <p:nvPr>
            <p:ph type="title"/>
          </p:nvPr>
        </p:nvSpPr>
        <p:spPr/>
        <p:txBody>
          <a:bodyPr>
            <a:normAutofit fontScale="90000"/>
          </a:bodyPr>
          <a:lstStyle/>
          <a:p>
            <a:r>
              <a:rPr lang="en-US" b="1" dirty="0" err="1"/>
              <a:t>Runeterra</a:t>
            </a:r>
            <a:r>
              <a:rPr lang="en-US" dirty="0" err="1"/>
              <a:t>’s</a:t>
            </a:r>
            <a:r>
              <a:rPr lang="en-US" dirty="0"/>
              <a:t> Fields of Justice exist to prevent world war through arena battle between champions</a:t>
            </a:r>
          </a:p>
        </p:txBody>
      </p:sp>
      <p:pic>
        <p:nvPicPr>
          <p:cNvPr id="9218" name="Picture 2" descr="Runeterra | League of Legends Wiki | Fandom">
            <a:extLst>
              <a:ext uri="{FF2B5EF4-FFF2-40B4-BE49-F238E27FC236}">
                <a16:creationId xmlns:a16="http://schemas.microsoft.com/office/drawing/2014/main" id="{6F85CD09-8CD1-45A1-B514-20CBF6FCCE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7983" y="1846263"/>
            <a:ext cx="6436359"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084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Nature</a:t>
            </a:r>
          </a:p>
        </p:txBody>
      </p:sp>
      <p:sp>
        <p:nvSpPr>
          <p:cNvPr id="4" name="Content Placeholder 3"/>
          <p:cNvSpPr>
            <a:spLocks noGrp="1"/>
          </p:cNvSpPr>
          <p:nvPr>
            <p:ph idx="1"/>
          </p:nvPr>
        </p:nvSpPr>
        <p:spPr/>
        <p:txBody>
          <a:bodyPr/>
          <a:lstStyle/>
          <a:p>
            <a:r>
              <a:rPr lang="en-US" dirty="0"/>
              <a:t>“The materiality of a world, its physical, chemical, geological, and biological structures and the ecosystems connecting them” (172).  </a:t>
            </a:r>
          </a:p>
        </p:txBody>
      </p:sp>
    </p:spTree>
    <p:extLst>
      <p:ext uri="{BB962C8B-B14F-4D97-AF65-F5344CB8AC3E}">
        <p14:creationId xmlns:p14="http://schemas.microsoft.com/office/powerpoint/2010/main" val="656909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world: globe, disk, ring</a:t>
            </a:r>
            <a:br>
              <a:rPr lang="en-US" dirty="0"/>
            </a:br>
            <a:endParaRPr lang="en-US" dirty="0"/>
          </a:p>
        </p:txBody>
      </p:sp>
      <p:pic>
        <p:nvPicPr>
          <p:cNvPr id="5122" name="Picture 2" descr="Image result for ringworld adventure gam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621" y="1966913"/>
            <a:ext cx="3025983" cy="4022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disc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325" y="1951038"/>
            <a:ext cx="296164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4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dimensionality</a:t>
            </a:r>
          </a:p>
        </p:txBody>
      </p:sp>
      <p:pic>
        <p:nvPicPr>
          <p:cNvPr id="2050" name="Picture 2" descr="Image result for flatland"/>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97280" y="1925392"/>
            <a:ext cx="372639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pherela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4729" y="1925391"/>
            <a:ext cx="2610617"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laniver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404" y="1925390"/>
            <a:ext cx="3157839"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60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“Some video game worlds event let players experience alternative physical laws . . .” (174-75)</a:t>
            </a:r>
          </a:p>
        </p:txBody>
      </p:sp>
    </p:spTree>
    <p:extLst>
      <p:ext uri="{BB962C8B-B14F-4D97-AF65-F5344CB8AC3E}">
        <p14:creationId xmlns:p14="http://schemas.microsoft.com/office/powerpoint/2010/main" val="620331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Image result for flatland"/>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97591" y="2371911"/>
            <a:ext cx="8457143" cy="297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6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Or Fez, or Monument Valley, or Manifold Garden, or . . .</a:t>
            </a:r>
          </a:p>
          <a:p>
            <a:r>
              <a:rPr lang="en-US" dirty="0"/>
              <a:t>Borderlands (very little gravity damage, 2d/3d): Inversion (change the way world works, instead of falling straight down), VVVVV (instead of jumping, you flip), Marble Blast Ultra (there is jumping, but in some sections you get on different gravity platforms), Sonic (run super fast),  </a:t>
            </a:r>
          </a:p>
        </p:txBody>
      </p:sp>
    </p:spTree>
    <p:extLst>
      <p:ext uri="{BB962C8B-B14F-4D97-AF65-F5344CB8AC3E}">
        <p14:creationId xmlns:p14="http://schemas.microsoft.com/office/powerpoint/2010/main" val="3932900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 and fauna “used to solve worldbuilding problems”</a:t>
            </a:r>
          </a:p>
        </p:txBody>
      </p:sp>
      <p:pic>
        <p:nvPicPr>
          <p:cNvPr id="4102" name="Picture 6" descr="http://vignette4.wikia.nocookie.net/aliens/images/f/fd/Sandworm.png/revision/latest?cb=2011060419373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24801" y="1846263"/>
            <a:ext cx="520272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41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Content Placeholder 2"/>
          <p:cNvSpPr>
            <a:spLocks noGrp="1"/>
          </p:cNvSpPr>
          <p:nvPr>
            <p:ph idx="1"/>
          </p:nvPr>
        </p:nvSpPr>
        <p:spPr/>
        <p:txBody>
          <a:bodyPr/>
          <a:lstStyle/>
          <a:p>
            <a:r>
              <a:rPr lang="en-US" dirty="0" err="1"/>
              <a:t>Jale</a:t>
            </a:r>
            <a:endParaRPr lang="en-US" dirty="0"/>
          </a:p>
          <a:p>
            <a:r>
              <a:rPr lang="en-US" dirty="0" err="1"/>
              <a:t>Ulfire</a:t>
            </a:r>
            <a:endParaRPr lang="en-US" dirty="0"/>
          </a:p>
          <a:p>
            <a:r>
              <a:rPr lang="en-US" dirty="0"/>
              <a:t>"Just as blue is delicate and mysterious, yellow clear and unsubtle, and red sanguine and passionate, so he felt </a:t>
            </a:r>
            <a:r>
              <a:rPr lang="en-US" dirty="0" err="1"/>
              <a:t>ulfire</a:t>
            </a:r>
            <a:r>
              <a:rPr lang="en-US" dirty="0"/>
              <a:t> to be wild and painful, and </a:t>
            </a:r>
            <a:r>
              <a:rPr lang="en-US" dirty="0" err="1"/>
              <a:t>jale</a:t>
            </a:r>
            <a:r>
              <a:rPr lang="en-US" dirty="0"/>
              <a:t> dreamlike, feverish, and voluptuous.“ (David Lindsay, Voyage to Arcturus) </a:t>
            </a:r>
          </a:p>
          <a:p>
            <a:r>
              <a:rPr lang="en-US" dirty="0" err="1"/>
              <a:t>Octarine</a:t>
            </a:r>
            <a:r>
              <a:rPr lang="en-US" dirty="0"/>
              <a:t> (the </a:t>
            </a:r>
            <a:r>
              <a:rPr lang="en-US" dirty="0" err="1"/>
              <a:t>colour</a:t>
            </a:r>
            <a:r>
              <a:rPr lang="en-US" dirty="0"/>
              <a:t> of magic)</a:t>
            </a:r>
          </a:p>
          <a:p>
            <a:endParaRPr lang="en-US" dirty="0"/>
          </a:p>
        </p:txBody>
      </p:sp>
    </p:spTree>
    <p:extLst>
      <p:ext uri="{BB962C8B-B14F-4D97-AF65-F5344CB8AC3E}">
        <p14:creationId xmlns:p14="http://schemas.microsoft.com/office/powerpoint/2010/main" val="3912021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spite what C.S. Lewis Says, David Lindsay's A Voyage to Arcturus ...">
            <a:extLst>
              <a:ext uri="{FF2B5EF4-FFF2-40B4-BE49-F238E27FC236}">
                <a16:creationId xmlns:a16="http://schemas.microsoft.com/office/drawing/2014/main" id="{99C44386-3BF0-48A6-89F0-0646767435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5950" y="2403836"/>
            <a:ext cx="3820426" cy="2907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isible spectrum">
            <a:extLst>
              <a:ext uri="{FF2B5EF4-FFF2-40B4-BE49-F238E27FC236}">
                <a16:creationId xmlns:a16="http://schemas.microsoft.com/office/drawing/2014/main" id="{2BA14A5F-3EA6-4B8D-BEDD-A93978882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77" y="3429000"/>
            <a:ext cx="2974676" cy="10856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arcosa | RPG Item | RPGGeek">
            <a:extLst>
              <a:ext uri="{FF2B5EF4-FFF2-40B4-BE49-F238E27FC236}">
                <a16:creationId xmlns:a16="http://schemas.microsoft.com/office/drawing/2014/main" id="{112CDE93-FB24-4288-916F-D9315FDD2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2465" y="1069649"/>
            <a:ext cx="3437912" cy="471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82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a:t>
            </a:r>
          </a:p>
        </p:txBody>
      </p:sp>
      <p:sp>
        <p:nvSpPr>
          <p:cNvPr id="3" name="Content Placeholder 2"/>
          <p:cNvSpPr>
            <a:spLocks noGrp="1"/>
          </p:cNvSpPr>
          <p:nvPr>
            <p:ph idx="1"/>
          </p:nvPr>
        </p:nvSpPr>
        <p:spPr/>
        <p:txBody>
          <a:bodyPr/>
          <a:lstStyle/>
          <a:p>
            <a:r>
              <a:rPr lang="en-US" dirty="0"/>
              <a:t>“Culture links nature to history and is usually central to the unique situation that provides a story’s conflict” (179)</a:t>
            </a:r>
          </a:p>
        </p:txBody>
      </p:sp>
    </p:spTree>
    <p:extLst>
      <p:ext uri="{BB962C8B-B14F-4D97-AF65-F5344CB8AC3E}">
        <p14:creationId xmlns:p14="http://schemas.microsoft.com/office/powerpoint/2010/main" val="32732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8A7F-C6E6-4BFD-875D-235AF29B9CFB}"/>
              </a:ext>
            </a:extLst>
          </p:cNvPr>
          <p:cNvSpPr>
            <a:spLocks noGrp="1"/>
          </p:cNvSpPr>
          <p:nvPr>
            <p:ph type="title"/>
          </p:nvPr>
        </p:nvSpPr>
        <p:spPr/>
        <p:txBody>
          <a:bodyPr>
            <a:normAutofit fontScale="90000"/>
          </a:bodyPr>
          <a:lstStyle/>
          <a:p>
            <a:r>
              <a:rPr lang="en-US" b="1" dirty="0" err="1"/>
              <a:t>Nosgoth</a:t>
            </a:r>
            <a:r>
              <a:rPr lang="en-US" dirty="0"/>
              <a:t> is a physically and spiritually broken world that requires platforming navigation by rebellious antiheroic protagonists</a:t>
            </a:r>
          </a:p>
        </p:txBody>
      </p:sp>
      <p:pic>
        <p:nvPicPr>
          <p:cNvPr id="10242" name="Picture 2" descr="World map | Legacy of Kain Wiki | Fandom">
            <a:extLst>
              <a:ext uri="{FF2B5EF4-FFF2-40B4-BE49-F238E27FC236}">
                <a16:creationId xmlns:a16="http://schemas.microsoft.com/office/drawing/2014/main" id="{54FE62CD-50A4-441B-BCF8-D5B5578BF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3009" y="1855690"/>
            <a:ext cx="616694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237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Multiple clashing cultures</a:t>
            </a:r>
          </a:p>
        </p:txBody>
      </p:sp>
      <p:pic>
        <p:nvPicPr>
          <p:cNvPr id="8196" name="Picture 4" descr="http://www.startrek.com/legacy_media/images/200303/tos-034-spock-greets-his-fello/320x24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563" y="219075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images4.fanpop.com/image/photos/19000000/Little-Green-Men-ferengi-19047658-692-5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199" y="2190750"/>
            <a:ext cx="397965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kling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268" y="2393156"/>
            <a:ext cx="2298424" cy="264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646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fontScale="90000"/>
          </a:bodyPr>
          <a:lstStyle/>
          <a:p>
            <a:r>
              <a:rPr lang="en-US" dirty="0"/>
              <a:t>An outsider from another world who allies with the secondary world as a savior . . .</a:t>
            </a:r>
          </a:p>
        </p:txBody>
      </p:sp>
      <p:pic>
        <p:nvPicPr>
          <p:cNvPr id="16390" name="Picture 6" descr="http://strategicsellinggroup.com/wp-content/uploads/2015/10/Yellow-Brick-Road-2-300-x-23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0538" y="2339975"/>
            <a:ext cx="387350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paul muadib 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2339975"/>
            <a:ext cx="47625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68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993B-1F5B-4FD1-AE26-9AF84CB03D85}"/>
              </a:ext>
            </a:extLst>
          </p:cNvPr>
          <p:cNvSpPr>
            <a:spLocks noGrp="1"/>
          </p:cNvSpPr>
          <p:nvPr>
            <p:ph type="title"/>
          </p:nvPr>
        </p:nvSpPr>
        <p:spPr/>
        <p:txBody>
          <a:bodyPr/>
          <a:lstStyle/>
          <a:p>
            <a:r>
              <a:rPr lang="en-US" dirty="0"/>
              <a:t>But be careful, because there are dark (imperialist) sides to this myth</a:t>
            </a:r>
          </a:p>
        </p:txBody>
      </p:sp>
      <p:pic>
        <p:nvPicPr>
          <p:cNvPr id="15362" name="Picture 2" descr="Microsoft Rejected Fable Dev's Idea to Put Black Woman on Fable 3 ...">
            <a:extLst>
              <a:ext uri="{FF2B5EF4-FFF2-40B4-BE49-F238E27FC236}">
                <a16:creationId xmlns:a16="http://schemas.microsoft.com/office/drawing/2014/main" id="{FBB93E3D-6D92-458E-9156-77F80B649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65786" y="1798243"/>
            <a:ext cx="3320754" cy="411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048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71C6-5872-4C94-8AC2-FD95C9FB14CE}"/>
              </a:ext>
            </a:extLst>
          </p:cNvPr>
          <p:cNvSpPr>
            <a:spLocks noGrp="1"/>
          </p:cNvSpPr>
          <p:nvPr>
            <p:ph type="title"/>
          </p:nvPr>
        </p:nvSpPr>
        <p:spPr/>
        <p:txBody>
          <a:bodyPr/>
          <a:lstStyle/>
          <a:p>
            <a:r>
              <a:rPr lang="en-US" dirty="0"/>
              <a:t>Language establishes </a:t>
            </a:r>
            <a:r>
              <a:rPr lang="en-US" b="1" dirty="0"/>
              <a:t>concepts unique &amp; central</a:t>
            </a:r>
            <a:r>
              <a:rPr lang="en-US" dirty="0"/>
              <a:t> to a world and its cultures</a:t>
            </a:r>
          </a:p>
        </p:txBody>
      </p:sp>
      <p:sp>
        <p:nvSpPr>
          <p:cNvPr id="4" name="Content Placeholder 3">
            <a:extLst>
              <a:ext uri="{FF2B5EF4-FFF2-40B4-BE49-F238E27FC236}">
                <a16:creationId xmlns:a16="http://schemas.microsoft.com/office/drawing/2014/main" id="{92365A62-4471-4FFF-9E0C-08D6CD96DA5A}"/>
              </a:ext>
            </a:extLst>
          </p:cNvPr>
          <p:cNvSpPr>
            <a:spLocks noGrp="1"/>
          </p:cNvSpPr>
          <p:nvPr>
            <p:ph idx="1"/>
          </p:nvPr>
        </p:nvSpPr>
        <p:spPr/>
        <p:txBody>
          <a:bodyPr/>
          <a:lstStyle/>
          <a:p>
            <a:endParaRPr lang="en-US"/>
          </a:p>
        </p:txBody>
      </p:sp>
      <p:pic>
        <p:nvPicPr>
          <p:cNvPr id="8196" name="Picture 4">
            <a:extLst>
              <a:ext uri="{FF2B5EF4-FFF2-40B4-BE49-F238E27FC236}">
                <a16:creationId xmlns:a16="http://schemas.microsoft.com/office/drawing/2014/main" id="{B1770713-95CD-4617-878A-0ACA58DCA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926" y="1871180"/>
            <a:ext cx="5304148" cy="397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244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b="1" dirty="0"/>
              <a:t>physical structure of written language </a:t>
            </a:r>
            <a:r>
              <a:rPr lang="en-US" dirty="0"/>
              <a:t>reflects the character of a culture &amp; its material circumstances</a:t>
            </a:r>
          </a:p>
        </p:txBody>
      </p:sp>
      <p:pic>
        <p:nvPicPr>
          <p:cNvPr id="12290" name="Picture 2" descr="Daedric Alphabet | The Imperial Library">
            <a:extLst>
              <a:ext uri="{FF2B5EF4-FFF2-40B4-BE49-F238E27FC236}">
                <a16:creationId xmlns:a16="http://schemas.microsoft.com/office/drawing/2014/main" id="{E41C2948-9808-4474-AF8F-B9EFC5291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12" y="2121031"/>
            <a:ext cx="4161656" cy="312124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aedric Alphabet Translator ― LingoJam">
            <a:extLst>
              <a:ext uri="{FF2B5EF4-FFF2-40B4-BE49-F238E27FC236}">
                <a16:creationId xmlns:a16="http://schemas.microsoft.com/office/drawing/2014/main" id="{C2D3E034-B54B-4BB5-B67B-ECE646D29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 y="2121031"/>
            <a:ext cx="3659206" cy="292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descr="Image result for elvis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8807" y="1846263"/>
            <a:ext cx="53347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3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shapes &amp; structures thought</a:t>
            </a:r>
          </a:p>
        </p:txBody>
      </p:sp>
      <p:pic>
        <p:nvPicPr>
          <p:cNvPr id="10244" name="Picture 4" descr="Image result for sapir-whorf hypothesi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6480" y="2270324"/>
            <a:ext cx="5079365" cy="317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08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shapes thought</a:t>
            </a:r>
          </a:p>
        </p:txBody>
      </p:sp>
      <p:pic>
        <p:nvPicPr>
          <p:cNvPr id="9218" name="Picture 2" descr="Image result for 1984 newspea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1163" y="195262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06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p:sp>
        <p:nvSpPr>
          <p:cNvPr id="3" name="Content Placeholder 2"/>
          <p:cNvSpPr>
            <a:spLocks noGrp="1"/>
          </p:cNvSpPr>
          <p:nvPr>
            <p:ph idx="1"/>
          </p:nvPr>
        </p:nvSpPr>
        <p:spPr/>
        <p:txBody>
          <a:bodyPr/>
          <a:lstStyle/>
          <a:p>
            <a:r>
              <a:rPr lang="en-US" dirty="0"/>
              <a:t>Con </a:t>
            </a:r>
            <a:r>
              <a:rPr lang="en-US" dirty="0" err="1"/>
              <a:t>Langs</a:t>
            </a:r>
            <a:r>
              <a:rPr lang="en-US" dirty="0"/>
              <a:t> (Constructed Languages)</a:t>
            </a:r>
          </a:p>
          <a:p>
            <a:r>
              <a:rPr lang="en-US" dirty="0"/>
              <a:t>A posteriori</a:t>
            </a:r>
          </a:p>
          <a:p>
            <a:r>
              <a:rPr lang="en-US" dirty="0"/>
              <a:t>A priori</a:t>
            </a:r>
          </a:p>
        </p:txBody>
      </p:sp>
    </p:spTree>
    <p:extLst>
      <p:ext uri="{BB962C8B-B14F-4D97-AF65-F5344CB8AC3E}">
        <p14:creationId xmlns:p14="http://schemas.microsoft.com/office/powerpoint/2010/main" val="289554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Language Barrier</a:t>
            </a:r>
          </a:p>
        </p:txBody>
      </p:sp>
      <p:sp>
        <p:nvSpPr>
          <p:cNvPr id="3" name="Content Placeholder 2"/>
          <p:cNvSpPr>
            <a:spLocks noGrp="1"/>
          </p:cNvSpPr>
          <p:nvPr>
            <p:ph idx="1"/>
          </p:nvPr>
        </p:nvSpPr>
        <p:spPr/>
        <p:txBody>
          <a:bodyPr/>
          <a:lstStyle/>
          <a:p>
            <a:r>
              <a:rPr lang="en-US" dirty="0"/>
              <a:t>Solutions?</a:t>
            </a:r>
          </a:p>
        </p:txBody>
      </p:sp>
    </p:spTree>
    <p:extLst>
      <p:ext uri="{BB962C8B-B14F-4D97-AF65-F5344CB8AC3E}">
        <p14:creationId xmlns:p14="http://schemas.microsoft.com/office/powerpoint/2010/main" val="421722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8D72-5025-42E8-96FD-F01170EE0570}"/>
              </a:ext>
            </a:extLst>
          </p:cNvPr>
          <p:cNvSpPr>
            <a:spLocks noGrp="1"/>
          </p:cNvSpPr>
          <p:nvPr>
            <p:ph type="title"/>
          </p:nvPr>
        </p:nvSpPr>
        <p:spPr/>
        <p:txBody>
          <a:bodyPr>
            <a:normAutofit/>
          </a:bodyPr>
          <a:lstStyle/>
          <a:p>
            <a:r>
              <a:rPr lang="en-US" dirty="0"/>
              <a:t>Broken pillars of </a:t>
            </a:r>
            <a:r>
              <a:rPr lang="en-US" dirty="0" err="1"/>
              <a:t>Nosgoth</a:t>
            </a:r>
            <a:r>
              <a:rPr lang="en-US" dirty="0"/>
              <a:t> (every detail meaningful in a cohesive world)</a:t>
            </a:r>
          </a:p>
        </p:txBody>
      </p:sp>
      <p:pic>
        <p:nvPicPr>
          <p:cNvPr id="14338" name="Picture 2" descr="The Ruins of The Pillars of Nosgoth - The Dark Prophecy - Legacy ...">
            <a:extLst>
              <a:ext uri="{FF2B5EF4-FFF2-40B4-BE49-F238E27FC236}">
                <a16:creationId xmlns:a16="http://schemas.microsoft.com/office/drawing/2014/main" id="{E0E32BAC-F37D-4B87-8F0F-9841B5BA17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287" y="1846263"/>
            <a:ext cx="621975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560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Common tongue</a:t>
            </a:r>
          </a:p>
          <a:p>
            <a:r>
              <a:rPr lang="en-US" dirty="0"/>
              <a:t>Sped-up acquisition</a:t>
            </a:r>
          </a:p>
          <a:p>
            <a:r>
              <a:rPr lang="en-US" dirty="0"/>
              <a:t>Acquisition during ellipsis</a:t>
            </a:r>
          </a:p>
          <a:p>
            <a:r>
              <a:rPr lang="en-US" dirty="0"/>
              <a:t>Universal translator</a:t>
            </a:r>
          </a:p>
        </p:txBody>
      </p:sp>
    </p:spTree>
    <p:extLst>
      <p:ext uri="{BB962C8B-B14F-4D97-AF65-F5344CB8AC3E}">
        <p14:creationId xmlns:p14="http://schemas.microsoft.com/office/powerpoint/2010/main" val="4141155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Construction Kit (Mark </a:t>
            </a:r>
            <a:r>
              <a:rPr lang="en-US" dirty="0" err="1"/>
              <a:t>Ronsenfelder</a:t>
            </a:r>
            <a:r>
              <a:rPr lang="en-US" dirty="0"/>
              <a:t>)</a:t>
            </a:r>
          </a:p>
        </p:txBody>
      </p:sp>
      <p:sp>
        <p:nvSpPr>
          <p:cNvPr id="3" name="Content Placeholder 2"/>
          <p:cNvSpPr>
            <a:spLocks noGrp="1"/>
          </p:cNvSpPr>
          <p:nvPr>
            <p:ph idx="1"/>
          </p:nvPr>
        </p:nvSpPr>
        <p:spPr/>
        <p:txBody>
          <a:bodyPr/>
          <a:lstStyle/>
          <a:p>
            <a:r>
              <a:rPr lang="en-US" dirty="0"/>
              <a:t>http://www.zompist.com/kit.html</a:t>
            </a:r>
          </a:p>
        </p:txBody>
      </p:sp>
    </p:spTree>
    <p:extLst>
      <p:ext uri="{BB962C8B-B14F-4D97-AF65-F5344CB8AC3E}">
        <p14:creationId xmlns:p14="http://schemas.microsoft.com/office/powerpoint/2010/main" val="822708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Image result for babel fis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4346" y="1846263"/>
            <a:ext cx="5363633"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965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Mythology (how cultures understand metaphysics)</a:t>
            </a:r>
          </a:p>
        </p:txBody>
      </p:sp>
      <p:sp>
        <p:nvSpPr>
          <p:cNvPr id="3" name="Content Placeholder 2"/>
          <p:cNvSpPr>
            <a:spLocks noGrp="1"/>
          </p:cNvSpPr>
          <p:nvPr>
            <p:ph idx="1"/>
          </p:nvPr>
        </p:nvSpPr>
        <p:spPr/>
        <p:txBody>
          <a:bodyPr/>
          <a:lstStyle/>
          <a:p>
            <a:r>
              <a:rPr lang="en-US" dirty="0"/>
              <a:t>Creation</a:t>
            </a:r>
          </a:p>
          <a:p>
            <a:r>
              <a:rPr lang="en-US" dirty="0"/>
              <a:t>Apocalypse</a:t>
            </a:r>
          </a:p>
          <a:p>
            <a:r>
              <a:rPr lang="en-US" dirty="0"/>
              <a:t>Pantheon</a:t>
            </a:r>
          </a:p>
          <a:p>
            <a:r>
              <a:rPr lang="en-US"/>
              <a:t>Cosmogony</a:t>
            </a:r>
          </a:p>
        </p:txBody>
      </p:sp>
    </p:spTree>
    <p:extLst>
      <p:ext uri="{BB962C8B-B14F-4D97-AF65-F5344CB8AC3E}">
        <p14:creationId xmlns:p14="http://schemas.microsoft.com/office/powerpoint/2010/main" val="73041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onomyth of the Elder Scrolls by Gidorick on DeviantArt">
            <a:extLst>
              <a:ext uri="{FF2B5EF4-FFF2-40B4-BE49-F238E27FC236}">
                <a16:creationId xmlns:a16="http://schemas.microsoft.com/office/drawing/2014/main" id="{6A751FFD-1423-4D91-8766-93B85FDE9E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5777" y="484370"/>
            <a:ext cx="3720446" cy="568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907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descr="Image result for gods of pegana skar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5131" y="1846263"/>
            <a:ext cx="326206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067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cthulhu myth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0526" y="309661"/>
            <a:ext cx="3970948" cy="555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93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mage result for tolkien valar maiar i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9" y="523875"/>
            <a:ext cx="5191125"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64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ame of thrones god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41325" y="144227"/>
            <a:ext cx="4309350" cy="576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432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Moonhunters</a:t>
            </a:r>
            <a:r>
              <a:rPr lang="en-US" dirty="0"/>
              <a:t> (procedurally generated mythology)</a:t>
            </a:r>
          </a:p>
        </p:txBody>
      </p:sp>
      <p:pic>
        <p:nvPicPr>
          <p:cNvPr id="1026" name="Picture 2" descr="https://videochums.com/review/moon-hunters-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8259" y="1846263"/>
            <a:ext cx="715580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730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7D44-E267-404F-98D3-86148E012CFE}"/>
              </a:ext>
            </a:extLst>
          </p:cNvPr>
          <p:cNvSpPr>
            <a:spLocks noGrp="1"/>
          </p:cNvSpPr>
          <p:nvPr>
            <p:ph type="title"/>
          </p:nvPr>
        </p:nvSpPr>
        <p:spPr/>
        <p:txBody>
          <a:bodyPr>
            <a:normAutofit fontScale="90000"/>
          </a:bodyPr>
          <a:lstStyle/>
          <a:p>
            <a:pPr algn="ctr"/>
            <a:r>
              <a:rPr lang="en-US" dirty="0"/>
              <a:t>Azeroth exists to create a </a:t>
            </a:r>
            <a:r>
              <a:rPr lang="en-US" b="1" dirty="0"/>
              <a:t>perpetual state of strife</a:t>
            </a:r>
            <a:r>
              <a:rPr lang="en-US" dirty="0"/>
              <a:t> that permits </a:t>
            </a:r>
            <a:r>
              <a:rPr lang="en-US" b="1" dirty="0"/>
              <a:t>tactical warfare</a:t>
            </a:r>
            <a:r>
              <a:rPr lang="en-US" dirty="0"/>
              <a:t>, grinding, and player versus player battles)</a:t>
            </a:r>
          </a:p>
        </p:txBody>
      </p:sp>
      <p:pic>
        <p:nvPicPr>
          <p:cNvPr id="13314" name="Picture 2" descr="Looking for High-Res Vanilla Map : wow">
            <a:extLst>
              <a:ext uri="{FF2B5EF4-FFF2-40B4-BE49-F238E27FC236}">
                <a16:creationId xmlns:a16="http://schemas.microsoft.com/office/drawing/2014/main" id="{C17F404B-1982-4C25-A2B0-1088D4946F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5000" y="1846263"/>
            <a:ext cx="60223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36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urnedfx.com/DF/WIP_MythGenera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096" y="498347"/>
            <a:ext cx="9547808" cy="537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14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Philosophy</a:t>
            </a:r>
          </a:p>
        </p:txBody>
      </p:sp>
      <p:sp>
        <p:nvSpPr>
          <p:cNvPr id="3" name="Content Placeholder 2"/>
          <p:cNvSpPr>
            <a:spLocks noGrp="1"/>
          </p:cNvSpPr>
          <p:nvPr>
            <p:ph idx="1"/>
          </p:nvPr>
        </p:nvSpPr>
        <p:spPr/>
        <p:txBody>
          <a:bodyPr/>
          <a:lstStyle/>
          <a:p>
            <a:r>
              <a:rPr lang="en-US" dirty="0"/>
              <a:t>Nihilism</a:t>
            </a:r>
          </a:p>
          <a:p>
            <a:r>
              <a:rPr lang="en-US" dirty="0"/>
              <a:t>Atheism</a:t>
            </a:r>
          </a:p>
          <a:p>
            <a:r>
              <a:rPr lang="en-US" dirty="0"/>
              <a:t>Roman Catholicism</a:t>
            </a:r>
          </a:p>
          <a:p>
            <a:r>
              <a:rPr lang="en-US" dirty="0"/>
              <a:t>Aestheticism</a:t>
            </a:r>
          </a:p>
          <a:p>
            <a:r>
              <a:rPr lang="en-US" dirty="0" err="1"/>
              <a:t>Jungianism</a:t>
            </a:r>
            <a:r>
              <a:rPr lang="en-US" dirty="0"/>
              <a:t> and Taoism</a:t>
            </a:r>
          </a:p>
          <a:p>
            <a:endParaRPr lang="en-US" dirty="0"/>
          </a:p>
        </p:txBody>
      </p:sp>
    </p:spTree>
    <p:extLst>
      <p:ext uri="{BB962C8B-B14F-4D97-AF65-F5344CB8AC3E}">
        <p14:creationId xmlns:p14="http://schemas.microsoft.com/office/powerpoint/2010/main" val="4189412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nothing is true everything is permitt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5076" y="1846263"/>
            <a:ext cx="714217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44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1FC6-24B7-46CC-8FBF-76103338688A}"/>
              </a:ext>
            </a:extLst>
          </p:cNvPr>
          <p:cNvSpPr>
            <a:spLocks noGrp="1"/>
          </p:cNvSpPr>
          <p:nvPr>
            <p:ph type="title"/>
          </p:nvPr>
        </p:nvSpPr>
        <p:spPr/>
        <p:txBody>
          <a:bodyPr/>
          <a:lstStyle/>
          <a:p>
            <a:r>
              <a:rPr lang="en-US" dirty="0"/>
              <a:t>Ontology: what exists in your world and how is it structured?</a:t>
            </a:r>
          </a:p>
        </p:txBody>
      </p:sp>
      <p:pic>
        <p:nvPicPr>
          <p:cNvPr id="4" name="Picture 2" descr="http://www.upriss.org.uk/i200/simpson.jpg">
            <a:extLst>
              <a:ext uri="{FF2B5EF4-FFF2-40B4-BE49-F238E27FC236}">
                <a16:creationId xmlns:a16="http://schemas.microsoft.com/office/drawing/2014/main" id="{5F11EAEF-4C85-47A1-9D80-80AF35DDD5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7348" y="2417445"/>
            <a:ext cx="3897630" cy="288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806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upriss.org.uk/i200/simpson.jpg">
            <a:extLst>
              <a:ext uri="{FF2B5EF4-FFF2-40B4-BE49-F238E27FC236}">
                <a16:creationId xmlns:a16="http://schemas.microsoft.com/office/drawing/2014/main" id="{C16B86C9-F224-4EC5-A56E-696ABE3944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4916" y="1223012"/>
            <a:ext cx="5402168" cy="399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81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26D6-61E1-4BD4-8DBB-3C9B731D95AD}"/>
              </a:ext>
            </a:extLst>
          </p:cNvPr>
          <p:cNvSpPr>
            <a:spLocks noGrp="1"/>
          </p:cNvSpPr>
          <p:nvPr>
            <p:ph type="title"/>
          </p:nvPr>
        </p:nvSpPr>
        <p:spPr/>
        <p:txBody>
          <a:bodyPr/>
          <a:lstStyle/>
          <a:p>
            <a:endParaRPr lang="en-US"/>
          </a:p>
        </p:txBody>
      </p:sp>
      <p:pic>
        <p:nvPicPr>
          <p:cNvPr id="2050" name="Picture 2" descr="http://eil.stanford.edu/supply_chain/case/mapping_example.JPG">
            <a:extLst>
              <a:ext uri="{FF2B5EF4-FFF2-40B4-BE49-F238E27FC236}">
                <a16:creationId xmlns:a16="http://schemas.microsoft.com/office/drawing/2014/main" id="{16E3C1C5-E443-4247-B188-082062BCCA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40088" y="2962275"/>
            <a:ext cx="57721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20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BF40-D934-4300-941B-95B8FEF500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9D2BC7-BBC5-4687-A3A0-983A1E5241CA}"/>
              </a:ext>
            </a:extLst>
          </p:cNvPr>
          <p:cNvSpPr>
            <a:spLocks noGrp="1"/>
          </p:cNvSpPr>
          <p:nvPr>
            <p:ph idx="1"/>
          </p:nvPr>
        </p:nvSpPr>
        <p:spPr/>
        <p:txBody>
          <a:bodyPr>
            <a:normAutofit/>
          </a:bodyPr>
          <a:lstStyle/>
          <a:p>
            <a:r>
              <a:rPr lang="en-US" sz="2800" dirty="0"/>
              <a:t>On a whiteboard or large sheet of paper, map out the ontology of your world.  Include important classes of object and objects, including gods, people, plants, animals.  Base your kinds on existing kinds whenever possible. Then, break down each kind into its properties (the things that it always &amp; usually is).  Lastly, test your ontology by listing instances of each kind.  Do they fit into the categories, or do they require many special cases/exceptions?  If the latter, continue to think out your ontology</a:t>
            </a:r>
          </a:p>
        </p:txBody>
      </p:sp>
    </p:spTree>
    <p:extLst>
      <p:ext uri="{BB962C8B-B14F-4D97-AF65-F5344CB8AC3E}">
        <p14:creationId xmlns:p14="http://schemas.microsoft.com/office/powerpoint/2010/main" val="2454437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C75E-3C10-40BA-ABD4-1D275174C3B9}"/>
              </a:ext>
            </a:extLst>
          </p:cNvPr>
          <p:cNvSpPr>
            <a:spLocks noGrp="1"/>
          </p:cNvSpPr>
          <p:nvPr>
            <p:ph type="title"/>
          </p:nvPr>
        </p:nvSpPr>
        <p:spPr/>
        <p:txBody>
          <a:bodyPr/>
          <a:lstStyle/>
          <a:p>
            <a:r>
              <a:rPr lang="en-US" dirty="0"/>
              <a:t>Kinds</a:t>
            </a:r>
          </a:p>
        </p:txBody>
      </p:sp>
      <p:sp>
        <p:nvSpPr>
          <p:cNvPr id="3" name="Content Placeholder 2">
            <a:extLst>
              <a:ext uri="{FF2B5EF4-FFF2-40B4-BE49-F238E27FC236}">
                <a16:creationId xmlns:a16="http://schemas.microsoft.com/office/drawing/2014/main" id="{FCE68CFC-3A3E-4425-B491-C0C486F657D2}"/>
              </a:ext>
            </a:extLst>
          </p:cNvPr>
          <p:cNvSpPr>
            <a:spLocks noGrp="1"/>
          </p:cNvSpPr>
          <p:nvPr>
            <p:ph idx="1"/>
          </p:nvPr>
        </p:nvSpPr>
        <p:spPr/>
        <p:txBody>
          <a:bodyPr/>
          <a:lstStyle/>
          <a:p>
            <a:r>
              <a:rPr lang="en-US" dirty="0"/>
              <a:t>Map out the kinds of things that are important in the world of your project</a:t>
            </a:r>
          </a:p>
          <a:p>
            <a:r>
              <a:rPr lang="en-US" dirty="0"/>
              <a:t>Anything important that is mentioned in your world should belong to a category</a:t>
            </a:r>
          </a:p>
          <a:p>
            <a:r>
              <a:rPr lang="en-US" dirty="0"/>
              <a:t>Reverse engineering story into objects, properties, verbs</a:t>
            </a:r>
          </a:p>
          <a:p>
            <a:endParaRPr lang="en-US" dirty="0"/>
          </a:p>
        </p:txBody>
      </p:sp>
    </p:spTree>
    <p:extLst>
      <p:ext uri="{BB962C8B-B14F-4D97-AF65-F5344CB8AC3E}">
        <p14:creationId xmlns:p14="http://schemas.microsoft.com/office/powerpoint/2010/main" val="3504659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5BD6-6BCD-4626-ADD0-BBCADE06B4FA}"/>
              </a:ext>
            </a:extLst>
          </p:cNvPr>
          <p:cNvSpPr>
            <a:spLocks noGrp="1"/>
          </p:cNvSpPr>
          <p:nvPr>
            <p:ph type="title"/>
          </p:nvPr>
        </p:nvSpPr>
        <p:spPr/>
        <p:txBody>
          <a:bodyPr/>
          <a:lstStyle/>
          <a:p>
            <a:r>
              <a:rPr lang="en-US" dirty="0"/>
              <a:t>Properties</a:t>
            </a:r>
          </a:p>
        </p:txBody>
      </p:sp>
      <p:sp>
        <p:nvSpPr>
          <p:cNvPr id="3" name="Content Placeholder 2">
            <a:extLst>
              <a:ext uri="{FF2B5EF4-FFF2-40B4-BE49-F238E27FC236}">
                <a16:creationId xmlns:a16="http://schemas.microsoft.com/office/drawing/2014/main" id="{AF76EDBF-655C-4A9C-9251-D26244C45E60}"/>
              </a:ext>
            </a:extLst>
          </p:cNvPr>
          <p:cNvSpPr>
            <a:spLocks noGrp="1"/>
          </p:cNvSpPr>
          <p:nvPr>
            <p:ph idx="1"/>
          </p:nvPr>
        </p:nvSpPr>
        <p:spPr/>
        <p:txBody>
          <a:bodyPr/>
          <a:lstStyle/>
          <a:p>
            <a:r>
              <a:rPr lang="en-US" dirty="0"/>
              <a:t>What properties do the kinds in your world have?</a:t>
            </a:r>
          </a:p>
          <a:p>
            <a:r>
              <a:rPr lang="en-US" dirty="0"/>
              <a:t>(e.g. vehicles are always enterable, containers are usually openable)</a:t>
            </a:r>
          </a:p>
          <a:p>
            <a:endParaRPr lang="en-US" dirty="0"/>
          </a:p>
        </p:txBody>
      </p:sp>
    </p:spTree>
    <p:extLst>
      <p:ext uri="{BB962C8B-B14F-4D97-AF65-F5344CB8AC3E}">
        <p14:creationId xmlns:p14="http://schemas.microsoft.com/office/powerpoint/2010/main" val="2407126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D7D7-1DC9-47CC-9ECA-9CF3BC24323A}"/>
              </a:ext>
            </a:extLst>
          </p:cNvPr>
          <p:cNvSpPr>
            <a:spLocks noGrp="1"/>
          </p:cNvSpPr>
          <p:nvPr>
            <p:ph type="title"/>
          </p:nvPr>
        </p:nvSpPr>
        <p:spPr/>
        <p:txBody>
          <a:bodyPr/>
          <a:lstStyle/>
          <a:p>
            <a:r>
              <a:rPr lang="en-US" dirty="0"/>
              <a:t>Rules</a:t>
            </a:r>
          </a:p>
        </p:txBody>
      </p:sp>
      <p:sp>
        <p:nvSpPr>
          <p:cNvPr id="3" name="Content Placeholder 2">
            <a:extLst>
              <a:ext uri="{FF2B5EF4-FFF2-40B4-BE49-F238E27FC236}">
                <a16:creationId xmlns:a16="http://schemas.microsoft.com/office/drawing/2014/main" id="{E3B49EF8-1A94-44E3-83EC-0002F376C15C}"/>
              </a:ext>
            </a:extLst>
          </p:cNvPr>
          <p:cNvSpPr>
            <a:spLocks noGrp="1"/>
          </p:cNvSpPr>
          <p:nvPr>
            <p:ph idx="1"/>
          </p:nvPr>
        </p:nvSpPr>
        <p:spPr/>
        <p:txBody>
          <a:bodyPr/>
          <a:lstStyle/>
          <a:p>
            <a:r>
              <a:rPr lang="en-US" dirty="0"/>
              <a:t>What rules should govern their behavior?</a:t>
            </a:r>
          </a:p>
          <a:p>
            <a:r>
              <a:rPr lang="en-US" dirty="0"/>
              <a:t>(Instead of hitting a god, kill the player with a bolt of lightning.</a:t>
            </a:r>
          </a:p>
          <a:p>
            <a:r>
              <a:rPr lang="en-US" dirty="0"/>
              <a:t> Instead of taking a cat, the cat runs away.)</a:t>
            </a:r>
          </a:p>
          <a:p>
            <a:endParaRPr lang="en-US" dirty="0"/>
          </a:p>
        </p:txBody>
      </p:sp>
    </p:spTree>
    <p:extLst>
      <p:ext uri="{BB962C8B-B14F-4D97-AF65-F5344CB8AC3E}">
        <p14:creationId xmlns:p14="http://schemas.microsoft.com/office/powerpoint/2010/main" val="294080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DEAF-D056-44BF-8A08-5C53E479FD70}"/>
              </a:ext>
            </a:extLst>
          </p:cNvPr>
          <p:cNvSpPr>
            <a:spLocks noGrp="1"/>
          </p:cNvSpPr>
          <p:nvPr>
            <p:ph type="title"/>
          </p:nvPr>
        </p:nvSpPr>
        <p:spPr/>
        <p:txBody>
          <a:bodyPr/>
          <a:lstStyle/>
          <a:p>
            <a:r>
              <a:rPr lang="en-US" dirty="0"/>
              <a:t>Important aspects of a world pitch</a:t>
            </a:r>
          </a:p>
        </p:txBody>
      </p:sp>
      <p:sp>
        <p:nvSpPr>
          <p:cNvPr id="3" name="Content Placeholder 2">
            <a:extLst>
              <a:ext uri="{FF2B5EF4-FFF2-40B4-BE49-F238E27FC236}">
                <a16:creationId xmlns:a16="http://schemas.microsoft.com/office/drawing/2014/main" id="{4E7A9152-8C3F-4D69-9764-D7D1C15458AD}"/>
              </a:ext>
            </a:extLst>
          </p:cNvPr>
          <p:cNvSpPr>
            <a:spLocks noGrp="1"/>
          </p:cNvSpPr>
          <p:nvPr>
            <p:ph idx="1"/>
          </p:nvPr>
        </p:nvSpPr>
        <p:spPr/>
        <p:txBody>
          <a:bodyPr/>
          <a:lstStyle/>
          <a:p>
            <a:pPr lvl="0"/>
            <a:r>
              <a:rPr lang="en-US" b="1" dirty="0"/>
              <a:t>Core experience (what the player does and feels in this world)</a:t>
            </a:r>
            <a:endParaRPr lang="en-US" dirty="0"/>
          </a:p>
          <a:p>
            <a:pPr lvl="0"/>
            <a:r>
              <a:rPr lang="en-US" b="1" dirty="0"/>
              <a:t>Tone (the emotions the world conveys through mood and atmosphere)</a:t>
            </a:r>
            <a:endParaRPr lang="en-US" dirty="0"/>
          </a:p>
          <a:p>
            <a:pPr lvl="0"/>
            <a:r>
              <a:rPr lang="en-US" b="1" dirty="0"/>
              <a:t>Themes (what the world is about philosophically)</a:t>
            </a:r>
            <a:endParaRPr lang="en-US" dirty="0"/>
          </a:p>
          <a:p>
            <a:pPr lvl="0"/>
            <a:r>
              <a:rPr lang="en-US" dirty="0"/>
              <a:t>Physical structure and geography</a:t>
            </a:r>
          </a:p>
          <a:p>
            <a:pPr lvl="0"/>
            <a:r>
              <a:rPr lang="en-US" dirty="0"/>
              <a:t>Civilizations</a:t>
            </a:r>
          </a:p>
          <a:p>
            <a:pPr lvl="0"/>
            <a:r>
              <a:rPr lang="en-US" dirty="0"/>
              <a:t>Political factions</a:t>
            </a:r>
          </a:p>
          <a:p>
            <a:pPr lvl="0"/>
            <a:r>
              <a:rPr lang="en-US" dirty="0"/>
              <a:t>Religion and mythology</a:t>
            </a:r>
          </a:p>
          <a:p>
            <a:pPr lvl="0"/>
            <a:r>
              <a:rPr lang="en-US" dirty="0"/>
              <a:t>Technology</a:t>
            </a:r>
          </a:p>
          <a:p>
            <a:endParaRPr lang="en-US" dirty="0"/>
          </a:p>
        </p:txBody>
      </p:sp>
    </p:spTree>
    <p:extLst>
      <p:ext uri="{BB962C8B-B14F-4D97-AF65-F5344CB8AC3E}">
        <p14:creationId xmlns:p14="http://schemas.microsoft.com/office/powerpoint/2010/main" val="3761333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807E-B22E-4DFD-8905-5FDED3D9A8B4}"/>
              </a:ext>
            </a:extLst>
          </p:cNvPr>
          <p:cNvSpPr>
            <a:spLocks noGrp="1"/>
          </p:cNvSpPr>
          <p:nvPr>
            <p:ph type="title"/>
          </p:nvPr>
        </p:nvSpPr>
        <p:spPr/>
        <p:txBody>
          <a:bodyPr/>
          <a:lstStyle/>
          <a:p>
            <a:r>
              <a:rPr lang="en-US" dirty="0"/>
              <a:t>Instances</a:t>
            </a:r>
          </a:p>
        </p:txBody>
      </p:sp>
      <p:sp>
        <p:nvSpPr>
          <p:cNvPr id="3" name="Content Placeholder 2">
            <a:extLst>
              <a:ext uri="{FF2B5EF4-FFF2-40B4-BE49-F238E27FC236}">
                <a16:creationId xmlns:a16="http://schemas.microsoft.com/office/drawing/2014/main" id="{2D70ED95-D385-4BC7-809F-3BE4E8B3BE70}"/>
              </a:ext>
            </a:extLst>
          </p:cNvPr>
          <p:cNvSpPr>
            <a:spLocks noGrp="1"/>
          </p:cNvSpPr>
          <p:nvPr>
            <p:ph idx="1"/>
          </p:nvPr>
        </p:nvSpPr>
        <p:spPr/>
        <p:txBody>
          <a:bodyPr/>
          <a:lstStyle/>
          <a:p>
            <a:r>
              <a:rPr lang="en-US" dirty="0"/>
              <a:t>What are some key instances in your world?</a:t>
            </a:r>
          </a:p>
        </p:txBody>
      </p:sp>
    </p:spTree>
    <p:extLst>
      <p:ext uri="{BB962C8B-B14F-4D97-AF65-F5344CB8AC3E}">
        <p14:creationId xmlns:p14="http://schemas.microsoft.com/office/powerpoint/2010/main" val="1414716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BF8E-819D-40C4-95CD-B0CFF526B29C}"/>
              </a:ext>
            </a:extLst>
          </p:cNvPr>
          <p:cNvSpPr>
            <a:spLocks noGrp="1"/>
          </p:cNvSpPr>
          <p:nvPr>
            <p:ph type="title"/>
          </p:nvPr>
        </p:nvSpPr>
        <p:spPr/>
        <p:txBody>
          <a:bodyPr>
            <a:normAutofit fontScale="90000"/>
          </a:bodyPr>
          <a:lstStyle/>
          <a:p>
            <a:r>
              <a:rPr lang="en-US" dirty="0"/>
              <a:t>Inform7 (a useful world prototyping tool: object-oriented declarative programming language that foregrounds ontology)</a:t>
            </a:r>
          </a:p>
        </p:txBody>
      </p:sp>
      <p:pic>
        <p:nvPicPr>
          <p:cNvPr id="17410" name="Picture 2" descr="Inform 7 Handbook by Jim Aikin">
            <a:extLst>
              <a:ext uri="{FF2B5EF4-FFF2-40B4-BE49-F238E27FC236}">
                <a16:creationId xmlns:a16="http://schemas.microsoft.com/office/drawing/2014/main" id="{27C0D3F7-F534-4C98-8AFF-562E2B2117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5547" y="2263740"/>
            <a:ext cx="4131460" cy="344288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inform 7 IDE screenshot">
            <a:extLst>
              <a:ext uri="{FF2B5EF4-FFF2-40B4-BE49-F238E27FC236}">
                <a16:creationId xmlns:a16="http://schemas.microsoft.com/office/drawing/2014/main" id="{FB8D8B4C-65F0-451A-BF59-8145A8B6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 y="1526202"/>
            <a:ext cx="5285302" cy="402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86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A3E5-D2A6-4F35-AA2A-21ED1BEEB35E}"/>
              </a:ext>
            </a:extLst>
          </p:cNvPr>
          <p:cNvSpPr>
            <a:spLocks noGrp="1"/>
          </p:cNvSpPr>
          <p:nvPr>
            <p:ph type="title"/>
          </p:nvPr>
        </p:nvSpPr>
        <p:spPr/>
        <p:txBody>
          <a:bodyPr/>
          <a:lstStyle/>
          <a:p>
            <a:r>
              <a:rPr lang="en-US" dirty="0"/>
              <a:t>Characteristics of a good world pitch</a:t>
            </a:r>
          </a:p>
        </p:txBody>
      </p:sp>
      <p:sp>
        <p:nvSpPr>
          <p:cNvPr id="3" name="Content Placeholder 2">
            <a:extLst>
              <a:ext uri="{FF2B5EF4-FFF2-40B4-BE49-F238E27FC236}">
                <a16:creationId xmlns:a16="http://schemas.microsoft.com/office/drawing/2014/main" id="{82C0FEA3-6266-4D0C-BF07-CFA76E7EA0ED}"/>
              </a:ext>
            </a:extLst>
          </p:cNvPr>
          <p:cNvSpPr>
            <a:spLocks noGrp="1"/>
          </p:cNvSpPr>
          <p:nvPr>
            <p:ph idx="1"/>
          </p:nvPr>
        </p:nvSpPr>
        <p:spPr/>
        <p:txBody>
          <a:bodyPr>
            <a:normAutofit fontScale="92500"/>
          </a:bodyPr>
          <a:lstStyle/>
          <a:p>
            <a:pPr lvl="0"/>
            <a:r>
              <a:rPr lang="en-US" dirty="0"/>
              <a:t>Clearly explained, thematically resonant core experience, tone, and theme</a:t>
            </a:r>
          </a:p>
          <a:p>
            <a:pPr lvl="0"/>
            <a:r>
              <a:rPr lang="en-US" dirty="0"/>
              <a:t>Close, clearly-explained relationship between game mechanics and the narrative background that gives them meaning and purpose</a:t>
            </a:r>
          </a:p>
          <a:p>
            <a:pPr lvl="0"/>
            <a:r>
              <a:rPr lang="en-US" dirty="0"/>
              <a:t>Invention (creative substitution of primary world defaults for thematic, aesthetic, &amp; mechanical ends)</a:t>
            </a:r>
          </a:p>
          <a:p>
            <a:pPr lvl="0"/>
            <a:r>
              <a:rPr lang="en-US" dirty="0"/>
              <a:t>Cohesion (i.e. a world that fits together to create a unified experience)</a:t>
            </a:r>
          </a:p>
          <a:p>
            <a:pPr lvl="0"/>
            <a:r>
              <a:rPr lang="en-US" dirty="0"/>
              <a:t>Completeness (i.e. ability to answer important questions about your world)</a:t>
            </a:r>
          </a:p>
          <a:p>
            <a:pPr lvl="0"/>
            <a:r>
              <a:rPr lang="en-US" dirty="0"/>
              <a:t>Creation of enigmas, when appropriate (gaps deliberately left in the player’s understanding of the world in order to promote active imaginative engagement)</a:t>
            </a:r>
          </a:p>
          <a:p>
            <a:pPr lvl="0"/>
            <a:r>
              <a:rPr lang="en-US" dirty="0"/>
              <a:t>Compelling, concrete, and vivid writing</a:t>
            </a:r>
          </a:p>
          <a:p>
            <a:pPr lvl="0"/>
            <a:r>
              <a:rPr lang="en-US" dirty="0"/>
              <a:t>Professional style and careful proofreading, including correct grammar and mechanics</a:t>
            </a:r>
          </a:p>
          <a:p>
            <a:endParaRPr lang="en-US" dirty="0"/>
          </a:p>
        </p:txBody>
      </p:sp>
    </p:spTree>
    <p:extLst>
      <p:ext uri="{BB962C8B-B14F-4D97-AF65-F5344CB8AC3E}">
        <p14:creationId xmlns:p14="http://schemas.microsoft.com/office/powerpoint/2010/main" val="369973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Imaginary Worlds: Amazon.co.uk: Mark J.P. Wolf ...">
            <a:extLst>
              <a:ext uri="{FF2B5EF4-FFF2-40B4-BE49-F238E27FC236}">
                <a16:creationId xmlns:a16="http://schemas.microsoft.com/office/drawing/2014/main" id="{E2C6776A-6F27-4340-B7E2-D1E88CD64B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0549" y="1047750"/>
            <a:ext cx="3094512" cy="4637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obold Guide to Worldbuilding: Amazon.co.uk: Wolfgang Baur, Scott ...">
            <a:extLst>
              <a:ext uri="{FF2B5EF4-FFF2-40B4-BE49-F238E27FC236}">
                <a16:creationId xmlns:a16="http://schemas.microsoft.com/office/drawing/2014/main" id="{0BDF7E00-0B9E-4014-A7EF-456AE1B26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850" y="1047750"/>
            <a:ext cx="31718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80369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TM10001114[[fn=Gallery]]</Template>
  <TotalTime>4831</TotalTime>
  <Words>1364</Words>
  <Application>Microsoft Office PowerPoint</Application>
  <PresentationFormat>Widescreen</PresentationFormat>
  <Paragraphs>152</Paragraphs>
  <Slides>82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Calibri Light</vt:lpstr>
      <vt:lpstr>Retrospect</vt:lpstr>
      <vt:lpstr>Game Development Practice:  World Pitch Brief and Worldbuilding</vt:lpstr>
      <vt:lpstr>PowerPoint Presentation</vt:lpstr>
      <vt:lpstr>Pitching a world</vt:lpstr>
      <vt:lpstr>Runeterra’s Fields of Justice exist to prevent world war through arena battle between champions</vt:lpstr>
      <vt:lpstr>Nosgoth is a physically and spiritually broken world that requires platforming navigation by rebellious antiheroic protagonists</vt:lpstr>
      <vt:lpstr>Broken pillars of Nosgoth (every detail meaningful in a cohesive world)</vt:lpstr>
      <vt:lpstr>Azeroth exists to create a perpetual state of strife that permits tactical warfare, grinding, and player versus player battles)</vt:lpstr>
      <vt:lpstr>Important aspects of a world pitch</vt:lpstr>
      <vt:lpstr>PowerPoint Presentation</vt:lpstr>
      <vt:lpstr>Worlds are organized by structures (the piece or parts of your pitch)</vt:lpstr>
      <vt:lpstr>PowerPoint Presentation</vt:lpstr>
      <vt:lpstr>Superstructures</vt:lpstr>
      <vt:lpstr>Infrastructures (or substructures)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Maps</vt:lpstr>
      <vt:lpstr>PowerPoint Presentation</vt:lpstr>
      <vt:lpstr>PowerPoint Presentation</vt:lpstr>
      <vt:lpstr>PowerPoint Presentation</vt:lpstr>
      <vt:lpstr>Timelines </vt:lpstr>
      <vt:lpstr>Time abyss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Tone</vt:lpstr>
      <vt:lpstr>Grimdark tone</vt:lpstr>
      <vt:lpstr>Hopepunk</vt:lpstr>
      <vt:lpstr>Theme</vt:lpstr>
      <vt:lpstr>Nature</vt:lpstr>
      <vt:lpstr>Structure of the world: globe, disk, ring </vt:lpstr>
      <vt:lpstr>Different dimensionality</vt:lpstr>
      <vt:lpstr>PowerPoint Presentation</vt:lpstr>
      <vt:lpstr>PowerPoint Presentation</vt:lpstr>
      <vt:lpstr>PowerPoint Presentation</vt:lpstr>
      <vt:lpstr>Flora and fauna “used to solve worldbuilding problems”</vt:lpstr>
      <vt:lpstr>Color</vt:lpstr>
      <vt:lpstr>PowerPoint Presentation</vt:lpstr>
      <vt:lpstr>Culture</vt:lpstr>
      <vt:lpstr>Multiple clashing cultures</vt:lpstr>
      <vt:lpstr>An outsider from another world who allies with the secondary world as a savior . . .</vt:lpstr>
      <vt:lpstr>But be careful, because there are dark (imperialist) sides to this myth</vt:lpstr>
      <vt:lpstr>Language establishes concepts unique &amp; central to a world and its cultures</vt:lpstr>
      <vt:lpstr>The physical structure of written language reflects the character of a culture &amp; its material circumstances</vt:lpstr>
      <vt:lpstr>PowerPoint Presentation</vt:lpstr>
      <vt:lpstr>Language shapes &amp; structures thought</vt:lpstr>
      <vt:lpstr>Language shapes thought</vt:lpstr>
      <vt:lpstr>Language</vt:lpstr>
      <vt:lpstr>Problem: Language Barrier</vt:lpstr>
      <vt:lpstr>PowerPoint Presentation</vt:lpstr>
      <vt:lpstr>Language Construction Kit (Mark Ronsenfelder)</vt:lpstr>
      <vt:lpstr>PowerPoint Presentation</vt:lpstr>
      <vt:lpstr>Mythology (how cultures understand metaphysics)</vt:lpstr>
      <vt:lpstr>PowerPoint Presentation</vt:lpstr>
      <vt:lpstr>PowerPoint Presentation</vt:lpstr>
      <vt:lpstr>PowerPoint Presentation</vt:lpstr>
      <vt:lpstr>PowerPoint Presentation</vt:lpstr>
      <vt:lpstr>PowerPoint Presentation</vt:lpstr>
      <vt:lpstr>Moonhunters (procedurally generated mythology)</vt:lpstr>
      <vt:lpstr>PowerPoint Presentation</vt:lpstr>
      <vt:lpstr>Philosophy</vt:lpstr>
      <vt:lpstr>PowerPoint Presentation</vt:lpstr>
      <vt:lpstr>Ontology: what exists in your world and how is it structured?</vt:lpstr>
      <vt:lpstr>PowerPoint Presentation</vt:lpstr>
      <vt:lpstr>PowerPoint Presentation</vt:lpstr>
      <vt:lpstr>PowerPoint Presentation</vt:lpstr>
      <vt:lpstr>Kinds</vt:lpstr>
      <vt:lpstr>Properties</vt:lpstr>
      <vt:lpstr>Rules</vt:lpstr>
      <vt:lpstr>Instances</vt:lpstr>
      <vt:lpstr>Inform7 (a useful world prototyping tool: object-oriented declarative programming language that foregrounds ontology)</vt:lpstr>
      <vt:lpstr>Characteristics of a good world pitch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Ontology Exercise</dc:title>
  <dc:creator>Jeff Howard</dc:creator>
  <cp:lastModifiedBy>JeffHoward</cp:lastModifiedBy>
  <cp:revision>29</cp:revision>
  <dcterms:created xsi:type="dcterms:W3CDTF">2018-02-23T19:55:36Z</dcterms:created>
  <dcterms:modified xsi:type="dcterms:W3CDTF">2020-04-21T08:17:52Z</dcterms:modified>
</cp:coreProperties>
</file>